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256" r:id="rId2"/>
    <p:sldId id="263" r:id="rId3"/>
    <p:sldId id="365" r:id="rId4"/>
    <p:sldId id="264" r:id="rId5"/>
    <p:sldId id="366" r:id="rId6"/>
    <p:sldId id="265" r:id="rId7"/>
    <p:sldId id="367" r:id="rId8"/>
    <p:sldId id="397" r:id="rId9"/>
    <p:sldId id="380" r:id="rId10"/>
    <p:sldId id="268" r:id="rId11"/>
    <p:sldId id="370" r:id="rId12"/>
    <p:sldId id="369" r:id="rId13"/>
    <p:sldId id="271" r:id="rId14"/>
    <p:sldId id="371" r:id="rId15"/>
    <p:sldId id="375" r:id="rId16"/>
    <p:sldId id="396" r:id="rId17"/>
    <p:sldId id="276" r:id="rId18"/>
    <p:sldId id="400" r:id="rId19"/>
    <p:sldId id="282" r:id="rId20"/>
    <p:sldId id="283" r:id="rId21"/>
    <p:sldId id="284" r:id="rId22"/>
    <p:sldId id="372" r:id="rId23"/>
    <p:sldId id="381" r:id="rId24"/>
    <p:sldId id="401" r:id="rId25"/>
    <p:sldId id="373" r:id="rId26"/>
    <p:sldId id="403" r:id="rId27"/>
    <p:sldId id="402" r:id="rId28"/>
    <p:sldId id="374" r:id="rId29"/>
    <p:sldId id="404" r:id="rId30"/>
    <p:sldId id="409" r:id="rId31"/>
    <p:sldId id="294" r:id="rId32"/>
    <p:sldId id="410" r:id="rId33"/>
    <p:sldId id="383" r:id="rId34"/>
    <p:sldId id="411" r:id="rId35"/>
    <p:sldId id="295" r:id="rId36"/>
    <p:sldId id="376" r:id="rId37"/>
    <p:sldId id="405" r:id="rId38"/>
    <p:sldId id="406" r:id="rId39"/>
    <p:sldId id="407" r:id="rId40"/>
    <p:sldId id="408" r:id="rId41"/>
    <p:sldId id="378" r:id="rId42"/>
    <p:sldId id="377" r:id="rId43"/>
    <p:sldId id="324" r:id="rId44"/>
    <p:sldId id="384" r:id="rId45"/>
    <p:sldId id="321" r:id="rId46"/>
    <p:sldId id="385" r:id="rId47"/>
    <p:sldId id="420" r:id="rId48"/>
    <p:sldId id="424" r:id="rId49"/>
    <p:sldId id="425" r:id="rId50"/>
    <p:sldId id="426" r:id="rId51"/>
    <p:sldId id="427" r:id="rId52"/>
    <p:sldId id="428" r:id="rId53"/>
    <p:sldId id="422" r:id="rId54"/>
    <p:sldId id="423" r:id="rId55"/>
    <p:sldId id="386" r:id="rId56"/>
    <p:sldId id="412" r:id="rId57"/>
    <p:sldId id="429" r:id="rId58"/>
    <p:sldId id="430" r:id="rId59"/>
    <p:sldId id="431" r:id="rId60"/>
    <p:sldId id="436" r:id="rId61"/>
    <p:sldId id="340" r:id="rId62"/>
    <p:sldId id="387" r:id="rId63"/>
    <p:sldId id="344" r:id="rId64"/>
    <p:sldId id="413" r:id="rId65"/>
    <p:sldId id="432" r:id="rId66"/>
    <p:sldId id="437" r:id="rId67"/>
    <p:sldId id="390" r:id="rId68"/>
    <p:sldId id="391" r:id="rId69"/>
    <p:sldId id="433" r:id="rId70"/>
    <p:sldId id="348" r:id="rId71"/>
    <p:sldId id="392" r:id="rId72"/>
    <p:sldId id="393" r:id="rId73"/>
    <p:sldId id="414" r:id="rId74"/>
    <p:sldId id="394" r:id="rId75"/>
    <p:sldId id="438" r:id="rId76"/>
    <p:sldId id="439" r:id="rId77"/>
    <p:sldId id="440" r:id="rId78"/>
    <p:sldId id="441" r:id="rId79"/>
    <p:sldId id="395" r:id="rId80"/>
    <p:sldId id="434" r:id="rId81"/>
    <p:sldId id="415" r:id="rId82"/>
    <p:sldId id="416" r:id="rId83"/>
    <p:sldId id="359" r:id="rId84"/>
    <p:sldId id="435" r:id="rId85"/>
    <p:sldId id="442" r:id="rId86"/>
    <p:sldId id="443" r:id="rId87"/>
    <p:sldId id="417" r:id="rId88"/>
    <p:sldId id="418" r:id="rId89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36A073"/>
    <a:srgbClr val="6666FF"/>
    <a:srgbClr val="4DC390"/>
    <a:srgbClr val="E5F7EF"/>
    <a:srgbClr val="A1DFC4"/>
    <a:srgbClr val="95DFBE"/>
    <a:srgbClr val="C3EBDA"/>
    <a:srgbClr val="6ACCA2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5" autoAdjust="0"/>
    <p:restoredTop sz="94660"/>
  </p:normalViewPr>
  <p:slideViewPr>
    <p:cSldViewPr>
      <p:cViewPr varScale="1">
        <p:scale>
          <a:sx n="109" d="100"/>
          <a:sy n="109" d="100"/>
        </p:scale>
        <p:origin x="129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1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395392571697223E-2"/>
          <c:y val="0"/>
          <c:w val="0.94170192759755522"/>
          <c:h val="0.75091761916857169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Freq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Sheet1!$A$2:$A$126</c:f>
              <c:numCache>
                <c:formatCode>General</c:formatCode>
                <c:ptCount val="125"/>
                <c:pt idx="0">
                  <c:v>76</c:v>
                </c:pt>
                <c:pt idx="1">
                  <c:v>87</c:v>
                </c:pt>
                <c:pt idx="2">
                  <c:v>97</c:v>
                </c:pt>
                <c:pt idx="3">
                  <c:v>101</c:v>
                </c:pt>
                <c:pt idx="4">
                  <c:v>105</c:v>
                </c:pt>
                <c:pt idx="5">
                  <c:v>110</c:v>
                </c:pt>
                <c:pt idx="6">
                  <c:v>115</c:v>
                </c:pt>
                <c:pt idx="7">
                  <c:v>118</c:v>
                </c:pt>
                <c:pt idx="8">
                  <c:v>120</c:v>
                </c:pt>
                <c:pt idx="9">
                  <c:v>121</c:v>
                </c:pt>
                <c:pt idx="10">
                  <c:v>123</c:v>
                </c:pt>
                <c:pt idx="11">
                  <c:v>131</c:v>
                </c:pt>
                <c:pt idx="12">
                  <c:v>133</c:v>
                </c:pt>
                <c:pt idx="13">
                  <c:v>133</c:v>
                </c:pt>
                <c:pt idx="14">
                  <c:v>134</c:v>
                </c:pt>
                <c:pt idx="15">
                  <c:v>135</c:v>
                </c:pt>
                <c:pt idx="16">
                  <c:v>135</c:v>
                </c:pt>
                <c:pt idx="17">
                  <c:v>141</c:v>
                </c:pt>
                <c:pt idx="18">
                  <c:v>142</c:v>
                </c:pt>
                <c:pt idx="19">
                  <c:v>143</c:v>
                </c:pt>
                <c:pt idx="20">
                  <c:v>145</c:v>
                </c:pt>
                <c:pt idx="21">
                  <c:v>146</c:v>
                </c:pt>
                <c:pt idx="22">
                  <c:v>148</c:v>
                </c:pt>
                <c:pt idx="23">
                  <c:v>149</c:v>
                </c:pt>
                <c:pt idx="24">
                  <c:v>149</c:v>
                </c:pt>
                <c:pt idx="25">
                  <c:v>150</c:v>
                </c:pt>
                <c:pt idx="26">
                  <c:v>150</c:v>
                </c:pt>
                <c:pt idx="27">
                  <c:v>151</c:v>
                </c:pt>
                <c:pt idx="28">
                  <c:v>153</c:v>
                </c:pt>
                <c:pt idx="29">
                  <c:v>154</c:v>
                </c:pt>
                <c:pt idx="30">
                  <c:v>154</c:v>
                </c:pt>
                <c:pt idx="31">
                  <c:v>156</c:v>
                </c:pt>
                <c:pt idx="32">
                  <c:v>157</c:v>
                </c:pt>
                <c:pt idx="33">
                  <c:v>158</c:v>
                </c:pt>
                <c:pt idx="34">
                  <c:v>158</c:v>
                </c:pt>
                <c:pt idx="35">
                  <c:v>158</c:v>
                </c:pt>
                <c:pt idx="36">
                  <c:v>158</c:v>
                </c:pt>
                <c:pt idx="37">
                  <c:v>160</c:v>
                </c:pt>
                <c:pt idx="38">
                  <c:v>160</c:v>
                </c:pt>
                <c:pt idx="39">
                  <c:v>160</c:v>
                </c:pt>
                <c:pt idx="40">
                  <c:v>163</c:v>
                </c:pt>
                <c:pt idx="41">
                  <c:v>163</c:v>
                </c:pt>
                <c:pt idx="42">
                  <c:v>165</c:v>
                </c:pt>
                <c:pt idx="43">
                  <c:v>167</c:v>
                </c:pt>
                <c:pt idx="44">
                  <c:v>167</c:v>
                </c:pt>
                <c:pt idx="45">
                  <c:v>168</c:v>
                </c:pt>
                <c:pt idx="46">
                  <c:v>169</c:v>
                </c:pt>
                <c:pt idx="47">
                  <c:v>170</c:v>
                </c:pt>
                <c:pt idx="48">
                  <c:v>171</c:v>
                </c:pt>
                <c:pt idx="49">
                  <c:v>171</c:v>
                </c:pt>
                <c:pt idx="50">
                  <c:v>172</c:v>
                </c:pt>
                <c:pt idx="51">
                  <c:v>174</c:v>
                </c:pt>
                <c:pt idx="52">
                  <c:v>174</c:v>
                </c:pt>
                <c:pt idx="53">
                  <c:v>175</c:v>
                </c:pt>
                <c:pt idx="54">
                  <c:v>176</c:v>
                </c:pt>
                <c:pt idx="55">
                  <c:v>176</c:v>
                </c:pt>
                <c:pt idx="56">
                  <c:v>178</c:v>
                </c:pt>
                <c:pt idx="57">
                  <c:v>180</c:v>
                </c:pt>
                <c:pt idx="58">
                  <c:v>180</c:v>
                </c:pt>
                <c:pt idx="59">
                  <c:v>181</c:v>
                </c:pt>
                <c:pt idx="60">
                  <c:v>181</c:v>
                </c:pt>
                <c:pt idx="61">
                  <c:v>183</c:v>
                </c:pt>
                <c:pt idx="62">
                  <c:v>184</c:v>
                </c:pt>
                <c:pt idx="63">
                  <c:v>186</c:v>
                </c:pt>
                <c:pt idx="64">
                  <c:v>190</c:v>
                </c:pt>
                <c:pt idx="65">
                  <c:v>193</c:v>
                </c:pt>
                <c:pt idx="66">
                  <c:v>194</c:v>
                </c:pt>
                <c:pt idx="67">
                  <c:v>196</c:v>
                </c:pt>
                <c:pt idx="68">
                  <c:v>199</c:v>
                </c:pt>
                <c:pt idx="69">
                  <c:v>199</c:v>
                </c:pt>
                <c:pt idx="70">
                  <c:v>200</c:v>
                </c:pt>
                <c:pt idx="71">
                  <c:v>201</c:v>
                </c:pt>
                <c:pt idx="72">
                  <c:v>207</c:v>
                </c:pt>
                <c:pt idx="73">
                  <c:v>208</c:v>
                </c:pt>
                <c:pt idx="74">
                  <c:v>218</c:v>
                </c:pt>
                <c:pt idx="75">
                  <c:v>221</c:v>
                </c:pt>
                <c:pt idx="76">
                  <c:v>228</c:v>
                </c:pt>
                <c:pt idx="77">
                  <c:v>229</c:v>
                </c:pt>
                <c:pt idx="78">
                  <c:v>237</c:v>
                </c:pt>
                <c:pt idx="79">
                  <c:v>245</c:v>
                </c:pt>
              </c:numCache>
            </c:numRef>
          </c:xVal>
          <c:yVal>
            <c:numRef>
              <c:f>Sheet1!$B$2:$B$126</c:f>
              <c:numCache>
                <c:formatCode>General</c:formatCode>
                <c:ptCount val="12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AD7-4133-AE2C-97F327BF3A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9836408"/>
        <c:axId val="319836736"/>
      </c:scatterChart>
      <c:valAx>
        <c:axId val="319836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9836736"/>
        <c:crosses val="autoZero"/>
        <c:crossBetween val="midCat"/>
      </c:valAx>
      <c:valAx>
        <c:axId val="31983673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98364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4" Type="http://schemas.openxmlformats.org/officeDocument/2006/relationships/image" Target="../media/image5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7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80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wmf"/><Relationship Id="rId1" Type="http://schemas.openxmlformats.org/officeDocument/2006/relationships/image" Target="../media/image118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2.wmf"/><Relationship Id="rId4" Type="http://schemas.openxmlformats.org/officeDocument/2006/relationships/image" Target="../media/image123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40.wmf"/><Relationship Id="rId1" Type="http://schemas.openxmlformats.org/officeDocument/2006/relationships/image" Target="../media/image13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1F12042-F5B5-4D06-A83F-CDC01D89F584}" type="datetime1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419B967-965B-4CE8-AA3C-1922A4E2E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6792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AF32D35-7602-4126-9091-82E4658F3DF1}" type="datetime1">
              <a:rPr lang="en-US" smtClean="0"/>
              <a:t>1/30/2017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288CCFA-18D6-4E19-A81D-3F42A4C03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6423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A7819EB-AE1E-4BFB-A37F-EDFAEBCE8F79}" type="datetime1">
              <a:rPr lang="en-US" smtClean="0"/>
              <a:t>1/30/2017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88CCFA-18D6-4E19-A81D-3F42A4C0363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71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61C3D0-AD1A-4A38-B6B2-B8CFA46E417D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5D92ED-141B-4FDA-A7A8-61E1FDF491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443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0A9681-2C35-4A53-8478-FE65273C9C9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0BC86C-0685-4168-AA56-488C5EF7BA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705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30D390-06A6-46D6-AFA9-90D842BC52A4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91CDE6-0FC2-494F-87E5-F3DD0950408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7268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48AE2C-2D23-4FE0-95AB-CD80C0C37DE3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8B0B99-AB31-42AB-BFCD-06394A0314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1945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FA00B4-B764-4598-9B19-0936176E5A04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7F5FC2-D568-44FC-8BB8-F3A52EEF24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7469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7F227E-F600-4EC7-B22E-40BFE0DAF69A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83D079-D449-4242-B908-DE3271B041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2079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BC5AE5-2A50-4303-8B88-B8C7B261B74D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8C0AE6-1EED-4DFA-A6EE-EA1FCC427E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737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A3789F-8A5C-4419-8EA1-CEA5C6E7743B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7A2243-ADDD-4A6C-8805-3EFBADA36C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553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A7BBE4-1104-419B-8A55-3B7287EAB6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3797AA-2C94-434A-8942-03AA746F6F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5066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73586F-6141-4C56-BEF7-6722D9F90784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9868C7-B1D0-4EF2-9720-B4158CD831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2612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F1AD63-AA70-4DF8-B1DF-B8623E327F40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98B5F3-6AE3-4ED7-9B61-293A606FC5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0616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6E579CF3-7030-42BE-80D9-F0F78A968A49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84678F60-CC07-4BD8-8151-1903927303E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50.png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22.png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6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30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1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9.png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4.png"/><Relationship Id="rId9" Type="http://schemas.openxmlformats.org/officeDocument/2006/relationships/image" Target="../media/image40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image" Target="../media/image240.png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3.png"/><Relationship Id="rId5" Type="http://schemas.openxmlformats.org/officeDocument/2006/relationships/image" Target="../media/image37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0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7.wmf"/><Relationship Id="rId11" Type="http://schemas.openxmlformats.org/officeDocument/2006/relationships/image" Target="../media/image59.wmf"/><Relationship Id="rId5" Type="http://schemas.openxmlformats.org/officeDocument/2006/relationships/oleObject" Target="../embeddings/oleObject23.bin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56.wmf"/><Relationship Id="rId9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27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6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8.emf"/><Relationship Id="rId5" Type="http://schemas.openxmlformats.org/officeDocument/2006/relationships/image" Target="../media/image67.wmf"/><Relationship Id="rId4" Type="http://schemas.openxmlformats.org/officeDocument/2006/relationships/oleObject" Target="../embeddings/oleObject28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29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84.png"/><Relationship Id="rId4" Type="http://schemas.openxmlformats.org/officeDocument/2006/relationships/image" Target="../media/image77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7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89.png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wmf"/><Relationship Id="rId3" Type="http://schemas.openxmlformats.org/officeDocument/2006/relationships/notesSlide" Target="../notesSlides/notesSlide1.xml"/><Relationship Id="rId12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3.png"/><Relationship Id="rId11" Type="http://schemas.openxmlformats.org/officeDocument/2006/relationships/image" Target="../media/image91.png"/><Relationship Id="rId5" Type="http://schemas.openxmlformats.org/officeDocument/2006/relationships/image" Target="../media/image80.wmf"/><Relationship Id="rId4" Type="http://schemas.openxmlformats.org/officeDocument/2006/relationships/oleObject" Target="../embeddings/oleObject32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81.wmf"/><Relationship Id="rId4" Type="http://schemas.openxmlformats.org/officeDocument/2006/relationships/oleObject" Target="../embeddings/oleObject33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image" Target="../media/image861.png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8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7" Type="http://schemas.openxmlformats.org/officeDocument/2006/relationships/image" Target="../media/image8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6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86.wmf"/><Relationship Id="rId4" Type="http://schemas.openxmlformats.org/officeDocument/2006/relationships/oleObject" Target="../embeddings/oleObject38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2.png"/><Relationship Id="rId5" Type="http://schemas.openxmlformats.org/officeDocument/2006/relationships/image" Target="../media/image78.wmf"/><Relationship Id="rId4" Type="http://schemas.openxmlformats.org/officeDocument/2006/relationships/oleObject" Target="../embeddings/oleObject31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78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99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1.w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60.png"/><Relationship Id="rId7" Type="http://schemas.openxmlformats.org/officeDocument/2006/relationships/image" Target="../media/image11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113.wmf"/><Relationship Id="rId4" Type="http://schemas.openxmlformats.org/officeDocument/2006/relationships/oleObject" Target="../embeddings/oleObject41.bin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1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114.wmf"/><Relationship Id="rId4" Type="http://schemas.openxmlformats.org/officeDocument/2006/relationships/oleObject" Target="../embeddings/oleObject42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17.wmf"/><Relationship Id="rId4" Type="http://schemas.openxmlformats.org/officeDocument/2006/relationships/oleObject" Target="../embeddings/oleObject44.bin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1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118.wmf"/><Relationship Id="rId4" Type="http://schemas.openxmlformats.org/officeDocument/2006/relationships/oleObject" Target="../embeddings/oleObject45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oleObject" Target="../embeddings/oleObject47.bin"/><Relationship Id="rId7" Type="http://schemas.openxmlformats.org/officeDocument/2006/relationships/image" Target="../media/image12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120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7.png"/><Relationship Id="rId7" Type="http://schemas.openxmlformats.org/officeDocument/2006/relationships/image" Target="../media/image12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50.bin"/><Relationship Id="rId5" Type="http://schemas.openxmlformats.org/officeDocument/2006/relationships/image" Target="../media/image122.wmf"/><Relationship Id="rId4" Type="http://schemas.openxmlformats.org/officeDocument/2006/relationships/oleObject" Target="../embeddings/oleObject49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129.wmf"/><Relationship Id="rId18" Type="http://schemas.openxmlformats.org/officeDocument/2006/relationships/oleObject" Target="../embeddings/oleObject50.bin"/><Relationship Id="rId3" Type="http://schemas.openxmlformats.org/officeDocument/2006/relationships/image" Target="../media/image133.png"/><Relationship Id="rId7" Type="http://schemas.openxmlformats.org/officeDocument/2006/relationships/image" Target="../media/image122.wmf"/><Relationship Id="rId12" Type="http://schemas.openxmlformats.org/officeDocument/2006/relationships/oleObject" Target="../embeddings/oleObject54.bin"/><Relationship Id="rId17" Type="http://schemas.openxmlformats.org/officeDocument/2006/relationships/image" Target="../media/image12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0.bin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128.wmf"/><Relationship Id="rId5" Type="http://schemas.openxmlformats.org/officeDocument/2006/relationships/image" Target="../media/image122.wmf"/><Relationship Id="rId15" Type="http://schemas.openxmlformats.org/officeDocument/2006/relationships/image" Target="../media/image129.wmf"/><Relationship Id="rId10" Type="http://schemas.openxmlformats.org/officeDocument/2006/relationships/oleObject" Target="../embeddings/oleObject52.bin"/><Relationship Id="rId19" Type="http://schemas.openxmlformats.org/officeDocument/2006/relationships/image" Target="../media/image123.wmf"/><Relationship Id="rId4" Type="http://schemas.openxmlformats.org/officeDocument/2006/relationships/oleObject" Target="../embeddings/oleObject51.bin"/><Relationship Id="rId9" Type="http://schemas.openxmlformats.org/officeDocument/2006/relationships/image" Target="../media/image128.wmf"/><Relationship Id="rId14" Type="http://schemas.openxmlformats.org/officeDocument/2006/relationships/oleObject" Target="../embeddings/oleObject54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30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1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emf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5.png"/><Relationship Id="rId7" Type="http://schemas.openxmlformats.org/officeDocument/2006/relationships/image" Target="../media/image13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560.bin"/><Relationship Id="rId5" Type="http://schemas.openxmlformats.org/officeDocument/2006/relationships/image" Target="../media/image138.wmf"/><Relationship Id="rId4" Type="http://schemas.openxmlformats.org/officeDocument/2006/relationships/oleObject" Target="../embeddings/oleObject56.bin"/><Relationship Id="rId9" Type="http://schemas.openxmlformats.org/officeDocument/2006/relationships/image" Target="../media/image14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3" Type="http://schemas.openxmlformats.org/officeDocument/2006/relationships/image" Target="../media/image143.png"/><Relationship Id="rId7" Type="http://schemas.openxmlformats.org/officeDocument/2006/relationships/oleObject" Target="../embeddings/oleObject5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39.wmf"/><Relationship Id="rId5" Type="http://schemas.openxmlformats.org/officeDocument/2006/relationships/oleObject" Target="../embeddings/oleObject57.bin"/><Relationship Id="rId10" Type="http://schemas.openxmlformats.org/officeDocument/2006/relationships/image" Target="../media/image138.wmf"/><Relationship Id="rId4" Type="http://schemas.openxmlformats.org/officeDocument/2006/relationships/image" Target="../media/image1250.png"/><Relationship Id="rId9" Type="http://schemas.openxmlformats.org/officeDocument/2006/relationships/oleObject" Target="../embeddings/oleObject59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1752600"/>
            <a:ext cx="9075737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38CA3-85E9-4776-A6B5-749D2C4F521E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-457200" y="0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                    Probability Rules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26627" name="Line 3"/>
          <p:cNvSpPr>
            <a:spLocks noChangeShapeType="1"/>
          </p:cNvSpPr>
          <p:nvPr/>
        </p:nvSpPr>
        <p:spPr bwMode="auto">
          <a:xfrm>
            <a:off x="2590800" y="990600"/>
            <a:ext cx="457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09600" y="1381036"/>
                <a:ext cx="7924800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rgbClr val="6666FF"/>
                    </a:solidFill>
                  </a:rPr>
                  <a:t>U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66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 smtClean="0">
                    <a:solidFill>
                      <a:srgbClr val="6666FF"/>
                    </a:solidFill>
                  </a:rPr>
                  <a:t>set </a:t>
                </a:r>
                <a:r>
                  <a:rPr lang="en-US" dirty="0">
                    <a:solidFill>
                      <a:srgbClr val="6666FF"/>
                    </a:solidFill>
                  </a:rPr>
                  <a:t>of all possible </a:t>
                </a:r>
                <a:r>
                  <a:rPr lang="en-US" dirty="0" smtClean="0">
                    <a:solidFill>
                      <a:srgbClr val="6666FF"/>
                    </a:solidFill>
                  </a:rPr>
                  <a:t>outcomes. </a:t>
                </a:r>
              </a:p>
              <a:p>
                <a:r>
                  <a:rPr lang="en-US" dirty="0">
                    <a:solidFill>
                      <a:srgbClr val="6666FF"/>
                    </a:solidFill>
                  </a:rPr>
                  <a:t> </a:t>
                </a:r>
                <a:r>
                  <a:rPr lang="en-US" dirty="0" smtClean="0">
                    <a:solidFill>
                      <a:srgbClr val="6666FF"/>
                    </a:solidFill>
                  </a:rPr>
                  <a:t>   In the card drawing example U={C D H S} </a:t>
                </a:r>
              </a:p>
              <a:p>
                <a:r>
                  <a:rPr lang="en-US" dirty="0">
                    <a:solidFill>
                      <a:srgbClr val="6666FF"/>
                    </a:solidFill>
                  </a:rPr>
                  <a:t> </a:t>
                </a:r>
                <a:r>
                  <a:rPr lang="en-US" dirty="0" smtClean="0">
                    <a:solidFill>
                      <a:srgbClr val="6666FF"/>
                    </a:solidFill>
                  </a:rPr>
                  <a:t>    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66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 smtClean="0">
                    <a:solidFill>
                      <a:srgbClr val="6666FF"/>
                    </a:solidFill>
                  </a:rPr>
                  <a:t> A specific set of outcomes {C} </a:t>
                </a:r>
              </a:p>
              <a:p>
                <a:r>
                  <a:rPr lang="en-US" dirty="0" smtClean="0">
                    <a:solidFill>
                      <a:srgbClr val="6666FF"/>
                    </a:solidFill>
                  </a:rPr>
                  <a:t>     E´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66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 smtClean="0">
                    <a:solidFill>
                      <a:srgbClr val="6666FF"/>
                    </a:solidFill>
                  </a:rPr>
                  <a:t>U-E ={D H S}</a:t>
                </a:r>
              </a:p>
              <a:p>
                <a:endParaRPr lang="en-US" dirty="0" smtClean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1.0;  </m:t>
                    </m:r>
                  </m:oMath>
                </a14:m>
                <a:endParaRPr lang="en-US" altLang="en-US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0.0≤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≤1.0</m:t>
                    </m:r>
                  </m:oMath>
                </a14:m>
                <a:endParaRPr lang="en-US" dirty="0" smtClean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´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</m:oMath>
                </a14:m>
                <a:endParaRPr lang="en-US" dirty="0" smtClean="0">
                  <a:solidFill>
                    <a:srgbClr val="000000"/>
                  </a:solidFill>
                </a:endParaRPr>
              </a:p>
              <a:p>
                <a:endParaRPr lang="en-US" dirty="0" smtClean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rgbClr val="6666FF"/>
                    </a:solidFill>
                  </a:rPr>
                  <a:t>Mutually exclusive event E</a:t>
                </a:r>
                <a:r>
                  <a:rPr lang="en-US" baseline="-25000" dirty="0" smtClean="0">
                    <a:solidFill>
                      <a:srgbClr val="6666FF"/>
                    </a:solidFill>
                  </a:rPr>
                  <a:t>1</a:t>
                </a:r>
                <a:r>
                  <a:rPr lang="en-US" dirty="0" smtClean="0">
                    <a:solidFill>
                      <a:srgbClr val="6666FF"/>
                    </a:solidFill>
                  </a:rPr>
                  <a:t>=[</a:t>
                </a:r>
                <a:r>
                  <a:rPr lang="en-US" dirty="0">
                    <a:solidFill>
                      <a:srgbClr val="6666FF"/>
                    </a:solidFill>
                  </a:rPr>
                  <a:t>D S</a:t>
                </a:r>
                <a:r>
                  <a:rPr lang="en-US" dirty="0" smtClean="0">
                    <a:solidFill>
                      <a:srgbClr val="6666FF"/>
                    </a:solidFill>
                  </a:rPr>
                  <a:t>] and E</a:t>
                </a:r>
                <a:r>
                  <a:rPr lang="en-US" baseline="-25000" dirty="0" smtClean="0">
                    <a:solidFill>
                      <a:srgbClr val="6666FF"/>
                    </a:solidFill>
                  </a:rPr>
                  <a:t>2</a:t>
                </a:r>
                <a:r>
                  <a:rPr lang="en-US" dirty="0" smtClean="0">
                    <a:solidFill>
                      <a:srgbClr val="6666FF"/>
                    </a:solidFill>
                  </a:rPr>
                  <a:t>=[C H] are mutually exclusive but  E</a:t>
                </a:r>
                <a:r>
                  <a:rPr lang="en-US" baseline="-25000" dirty="0" smtClean="0">
                    <a:solidFill>
                      <a:srgbClr val="6666FF"/>
                    </a:solidFill>
                  </a:rPr>
                  <a:t>1</a:t>
                </a:r>
                <a:r>
                  <a:rPr lang="en-US" dirty="0">
                    <a:solidFill>
                      <a:srgbClr val="6666FF"/>
                    </a:solidFill>
                  </a:rPr>
                  <a:t>=[D S] and </a:t>
                </a:r>
                <a:r>
                  <a:rPr lang="en-US" dirty="0" smtClean="0">
                    <a:solidFill>
                      <a:srgbClr val="6666FF"/>
                    </a:solidFill>
                  </a:rPr>
                  <a:t>E</a:t>
                </a:r>
                <a:r>
                  <a:rPr lang="en-US" baseline="-25000" dirty="0" smtClean="0">
                    <a:solidFill>
                      <a:srgbClr val="6666FF"/>
                    </a:solidFill>
                  </a:rPr>
                  <a:t>3</a:t>
                </a:r>
                <a:r>
                  <a:rPr lang="en-US" dirty="0" smtClean="0">
                    <a:solidFill>
                      <a:srgbClr val="6666FF"/>
                    </a:solidFill>
                  </a:rPr>
                  <a:t>=[D </a:t>
                </a:r>
                <a:r>
                  <a:rPr lang="en-US" dirty="0">
                    <a:solidFill>
                      <a:srgbClr val="6666FF"/>
                    </a:solidFill>
                  </a:rPr>
                  <a:t>H] are </a:t>
                </a:r>
                <a:r>
                  <a:rPr lang="en-US" dirty="0" smtClean="0">
                    <a:solidFill>
                      <a:srgbClr val="6666FF"/>
                    </a:solidFill>
                  </a:rPr>
                  <a:t>not.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rgbClr val="000000"/>
                    </a:solidFill>
                  </a:rPr>
                  <a:t>For mutually exclusive events: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381036"/>
                <a:ext cx="7924800" cy="4893647"/>
              </a:xfrm>
              <a:prstGeom prst="rect">
                <a:avLst/>
              </a:prstGeom>
              <a:blipFill>
                <a:blip r:embed="rId2"/>
                <a:stretch>
                  <a:fillRect l="-1000" t="-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2AC05-2026-4C93-9451-89EE9ADD9F52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457200" y="0"/>
            <a:ext cx="944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        Using the ideas…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838200" y="990600"/>
            <a:ext cx="784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9600" y="1600201"/>
                <a:ext cx="77724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30 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endParaRPr lang="en-US" b="0" i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 smtClean="0"/>
                  <a:t>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25,    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55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r>
                  <a:rPr lang="en-US" dirty="0" smtClean="0"/>
                  <a:t>     Are A and B mutually exclusive?</a:t>
                </a:r>
                <a:endParaRPr lang="en-US" dirty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00201"/>
                <a:ext cx="7772400" cy="2308324"/>
              </a:xfrm>
              <a:prstGeom prst="rect">
                <a:avLst/>
              </a:prstGeom>
              <a:blipFill>
                <a:blip r:embed="rId2"/>
                <a:stretch>
                  <a:fillRect l="-1176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7200" y="2895600"/>
                <a:ext cx="57912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895600"/>
                <a:ext cx="579120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09347" y="3511283"/>
                <a:ext cx="7520253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X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 smtClean="0"/>
                  <a:t>Number of bars of service on your cell phone whenever </a:t>
                </a:r>
              </a:p>
              <a:p>
                <a:r>
                  <a:rPr lang="en-US" dirty="0" smtClean="0"/>
                  <a:t>You are at the intersection of Northwestern and Stadium.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What is the probability that there will be more than three bars?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47" y="3511283"/>
                <a:ext cx="7520253" cy="3046988"/>
              </a:xfrm>
              <a:prstGeom prst="rect">
                <a:avLst/>
              </a:prstGeom>
              <a:blipFill>
                <a:blip r:embed="rId4"/>
                <a:stretch>
                  <a:fillRect l="-1216" t="-1600" r="-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300139"/>
                  </p:ext>
                </p:extLst>
              </p:nvPr>
            </p:nvGraphicFramePr>
            <p:xfrm>
              <a:off x="990600" y="4402761"/>
              <a:ext cx="5800725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3000">
                      <a:extLst>
                        <a:ext uri="{9D8B030D-6E8A-4147-A177-3AD203B41FA5}">
                          <a16:colId xmlns:a16="http://schemas.microsoft.com/office/drawing/2014/main" val="174540987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1246570528"/>
                        </a:ext>
                      </a:extLst>
                    </a:gridCol>
                    <a:gridCol w="733425">
                      <a:extLst>
                        <a:ext uri="{9D8B030D-6E8A-4147-A177-3AD203B41FA5}">
                          <a16:colId xmlns:a16="http://schemas.microsoft.com/office/drawing/2014/main" val="1945564940"/>
                        </a:ext>
                      </a:extLst>
                    </a:gridCol>
                    <a:gridCol w="828675">
                      <a:extLst>
                        <a:ext uri="{9D8B030D-6E8A-4147-A177-3AD203B41FA5}">
                          <a16:colId xmlns:a16="http://schemas.microsoft.com/office/drawing/2014/main" val="2839736133"/>
                        </a:ext>
                      </a:extLst>
                    </a:gridCol>
                    <a:gridCol w="828675">
                      <a:extLst>
                        <a:ext uri="{9D8B030D-6E8A-4147-A177-3AD203B41FA5}">
                          <a16:colId xmlns:a16="http://schemas.microsoft.com/office/drawing/2014/main" val="4216445572"/>
                        </a:ext>
                      </a:extLst>
                    </a:gridCol>
                    <a:gridCol w="828675">
                      <a:extLst>
                        <a:ext uri="{9D8B030D-6E8A-4147-A177-3AD203B41FA5}">
                          <a16:colId xmlns:a16="http://schemas.microsoft.com/office/drawing/2014/main" val="3890958074"/>
                        </a:ext>
                      </a:extLst>
                    </a:gridCol>
                    <a:gridCol w="828675">
                      <a:extLst>
                        <a:ext uri="{9D8B030D-6E8A-4147-A177-3AD203B41FA5}">
                          <a16:colId xmlns:a16="http://schemas.microsoft.com/office/drawing/2014/main" val="36915106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36A0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1919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rgbClr val="36A0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0.15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0.25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0.25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0.15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84136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300139"/>
                  </p:ext>
                </p:extLst>
              </p:nvPr>
            </p:nvGraphicFramePr>
            <p:xfrm>
              <a:off x="990600" y="4402761"/>
              <a:ext cx="5800725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3000">
                      <a:extLst>
                        <a:ext uri="{9D8B030D-6E8A-4147-A177-3AD203B41FA5}">
                          <a16:colId xmlns:a16="http://schemas.microsoft.com/office/drawing/2014/main" val="174540987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1246570528"/>
                        </a:ext>
                      </a:extLst>
                    </a:gridCol>
                    <a:gridCol w="733425">
                      <a:extLst>
                        <a:ext uri="{9D8B030D-6E8A-4147-A177-3AD203B41FA5}">
                          <a16:colId xmlns:a16="http://schemas.microsoft.com/office/drawing/2014/main" val="1945564940"/>
                        </a:ext>
                      </a:extLst>
                    </a:gridCol>
                    <a:gridCol w="828675">
                      <a:extLst>
                        <a:ext uri="{9D8B030D-6E8A-4147-A177-3AD203B41FA5}">
                          <a16:colId xmlns:a16="http://schemas.microsoft.com/office/drawing/2014/main" val="2839736133"/>
                        </a:ext>
                      </a:extLst>
                    </a:gridCol>
                    <a:gridCol w="828675">
                      <a:extLst>
                        <a:ext uri="{9D8B030D-6E8A-4147-A177-3AD203B41FA5}">
                          <a16:colId xmlns:a16="http://schemas.microsoft.com/office/drawing/2014/main" val="4216445572"/>
                        </a:ext>
                      </a:extLst>
                    </a:gridCol>
                    <a:gridCol w="828675">
                      <a:extLst>
                        <a:ext uri="{9D8B030D-6E8A-4147-A177-3AD203B41FA5}">
                          <a16:colId xmlns:a16="http://schemas.microsoft.com/office/drawing/2014/main" val="3890958074"/>
                        </a:ext>
                      </a:extLst>
                    </a:gridCol>
                    <a:gridCol w="828675">
                      <a:extLst>
                        <a:ext uri="{9D8B030D-6E8A-4147-A177-3AD203B41FA5}">
                          <a16:colId xmlns:a16="http://schemas.microsoft.com/office/drawing/2014/main" val="36915106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32" t="-8197" r="-40904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3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31919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32" t="-108197" r="-40904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0.15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0.25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0.25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0.15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0.1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3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84136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87B35-0D80-4BCA-A6A8-F7B7E87F98D2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21506" name="Picture 2" descr="Image result for bars of service in cell phone sign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5" y="2206625"/>
            <a:ext cx="1146175" cy="11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12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00100" y="1371600"/>
                <a:ext cx="7696200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rgbClr val="000000"/>
                    </a:solidFill>
                  </a:rPr>
                  <a:t>Can we say P(X=0.1)=0.25?</a:t>
                </a:r>
              </a:p>
              <a:p>
                <a:endParaRPr lang="en-US" dirty="0" smtClean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</a:rPr>
                  <a:t>F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or a continuous random variable, the probability of occurrence of a value is dependent on the range. Longer the range, higher the probability of falling on that range.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rgbClr val="000000"/>
                    </a:solidFill>
                  </a:rPr>
                  <a:t>For continuous random variable: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</a:rPr>
                  <a:t> is probability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rgbClr val="000000"/>
                    </a:solidFill>
                  </a:rPr>
                  <a:t> is called Probability </a:t>
                </a:r>
                <a:r>
                  <a:rPr lang="en-US" b="1" u="sng" dirty="0" smtClean="0">
                    <a:solidFill>
                      <a:srgbClr val="000000"/>
                    </a:solidFill>
                  </a:rPr>
                  <a:t>Density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Function</a:t>
                </a:r>
              </a:p>
              <a:p>
                <a:endParaRPr lang="en-US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" y="1371600"/>
                <a:ext cx="7696200" cy="4893647"/>
              </a:xfrm>
              <a:prstGeom prst="rect">
                <a:avLst/>
              </a:prstGeom>
              <a:blipFill>
                <a:blip r:embed="rId2"/>
                <a:stretch>
                  <a:fillRect l="-1029" t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09600" y="0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 </a:t>
            </a:r>
            <a:r>
              <a:rPr lang="en-US" altLang="en-US" sz="3600" b="1" dirty="0">
                <a:solidFill>
                  <a:srgbClr val="0066FF"/>
                </a:solidFill>
              </a:rPr>
              <a:t>P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robability distribution for    </a:t>
            </a:r>
          </a:p>
          <a:p>
            <a:pPr eaLnBrk="1" hangingPunct="1"/>
            <a:r>
              <a:rPr lang="en-US" altLang="en-US" sz="3600" b="1" dirty="0" smtClean="0">
                <a:solidFill>
                  <a:srgbClr val="0066FF"/>
                </a:solidFill>
              </a:rPr>
              <a:t>           continuous random variable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0" y="1219200"/>
            <a:ext cx="6019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667000" y="4191000"/>
                <a:ext cx="41456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n-US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4191000"/>
                <a:ext cx="4145687" cy="461665"/>
              </a:xfrm>
              <a:prstGeom prst="rect">
                <a:avLst/>
              </a:prstGeom>
              <a:blipFill>
                <a:blip r:embed="rId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51D6-6A61-4223-9180-C27D807C9FEC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731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1016977" y="-114301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chemeClr val="accent2"/>
                </a:solidFill>
              </a:rPr>
              <a:t> </a:t>
            </a:r>
            <a:r>
              <a:rPr lang="en-US" altLang="en-US" sz="3600" b="1" dirty="0">
                <a:solidFill>
                  <a:schemeClr val="accent2"/>
                </a:solidFill>
              </a:rPr>
              <a:t>Probability Density </a:t>
            </a:r>
            <a:r>
              <a:rPr lang="en-US" altLang="en-US" sz="3600" b="1" dirty="0" smtClean="0">
                <a:solidFill>
                  <a:schemeClr val="accent2"/>
                </a:solidFill>
              </a:rPr>
              <a:t>Function (pdf)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29699" name="Line 3"/>
          <p:cNvSpPr>
            <a:spLocks noChangeShapeType="1"/>
          </p:cNvSpPr>
          <p:nvPr/>
        </p:nvSpPr>
        <p:spPr bwMode="auto">
          <a:xfrm>
            <a:off x="1295400" y="990600"/>
            <a:ext cx="617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9702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90600"/>
            <a:ext cx="7315200" cy="282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733800"/>
            <a:ext cx="5723970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09D4B-54A3-46F0-9AE5-9B45D3A136CE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62000" y="0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chemeClr val="accent2"/>
                </a:solidFill>
              </a:rPr>
              <a:t> Using Probability </a:t>
            </a:r>
            <a:r>
              <a:rPr lang="en-US" altLang="en-US" sz="3600" b="1" dirty="0">
                <a:solidFill>
                  <a:schemeClr val="accent2"/>
                </a:solidFill>
              </a:rPr>
              <a:t>Density Function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1295400" y="990600"/>
            <a:ext cx="617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9" b="77604"/>
          <a:stretch/>
        </p:blipFill>
        <p:spPr bwMode="auto">
          <a:xfrm>
            <a:off x="406399" y="1280160"/>
            <a:ext cx="8765605" cy="131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" t="1165" r="18148" b="24181"/>
          <a:stretch/>
        </p:blipFill>
        <p:spPr bwMode="auto">
          <a:xfrm>
            <a:off x="342248" y="2590800"/>
            <a:ext cx="3200400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E834E-C201-48B7-A0CF-2BF4DFB945E3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3733800" y="2779465"/>
            <a:ext cx="4876799" cy="1220118"/>
            <a:chOff x="3695700" y="2445906"/>
            <a:chExt cx="4876799" cy="1220118"/>
          </a:xfrm>
        </p:grpSpPr>
        <p:grpSp>
          <p:nvGrpSpPr>
            <p:cNvPr id="35" name="Group 34"/>
            <p:cNvGrpSpPr/>
            <p:nvPr/>
          </p:nvGrpSpPr>
          <p:grpSpPr>
            <a:xfrm>
              <a:off x="3695700" y="2523024"/>
              <a:ext cx="1371600" cy="1143000"/>
              <a:chOff x="5486400" y="2819400"/>
              <a:chExt cx="1371600" cy="114300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5486400" y="2819400"/>
                <a:ext cx="1371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6858000" y="2819400"/>
                <a:ext cx="0" cy="1143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486400" y="3962400"/>
                <a:ext cx="1371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509846" y="3124200"/>
                <a:ext cx="0" cy="8382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509846" y="3124200"/>
                <a:ext cx="990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6500446" y="3124200"/>
                <a:ext cx="0" cy="609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V="1">
                <a:off x="5738446" y="3751385"/>
                <a:ext cx="762000" cy="29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7200899" y="2522235"/>
              <a:ext cx="1371600" cy="1143000"/>
              <a:chOff x="5486400" y="2819400"/>
              <a:chExt cx="1371600" cy="114300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5486400" y="2819400"/>
                <a:ext cx="1371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6858000" y="2819400"/>
                <a:ext cx="0" cy="1143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486400" y="3962400"/>
                <a:ext cx="1371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509846" y="3124200"/>
                <a:ext cx="0" cy="8382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5509846" y="3124200"/>
                <a:ext cx="990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500446" y="3124200"/>
                <a:ext cx="0" cy="609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5738446" y="3751385"/>
                <a:ext cx="762000" cy="29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5448300" y="2522235"/>
              <a:ext cx="1371600" cy="1143000"/>
              <a:chOff x="5486400" y="2819400"/>
              <a:chExt cx="1371600" cy="11430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5486400" y="2819400"/>
                <a:ext cx="1371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858000" y="2819400"/>
                <a:ext cx="0" cy="1143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5486400" y="3962400"/>
                <a:ext cx="1371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5509846" y="3124200"/>
                <a:ext cx="0" cy="8382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5509846" y="3124200"/>
                <a:ext cx="990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6500446" y="3124200"/>
                <a:ext cx="0" cy="609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5738446" y="3751385"/>
                <a:ext cx="762000" cy="29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Oval 51"/>
            <p:cNvSpPr/>
            <p:nvPr/>
          </p:nvSpPr>
          <p:spPr>
            <a:xfrm>
              <a:off x="3977056" y="2445906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742396" y="29689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7539241" y="2764603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63511"/>
              </p:ext>
            </p:extLst>
          </p:nvPr>
        </p:nvGraphicFramePr>
        <p:xfrm>
          <a:off x="1638300" y="4769007"/>
          <a:ext cx="5751121" cy="795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" name="Equation" r:id="rId5" imgW="2844720" imgH="393480" progId="Equation.DSMT4">
                  <p:embed/>
                </p:oleObj>
              </mc:Choice>
              <mc:Fallback>
                <p:oleObj name="Equation" r:id="rId5" imgW="28447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38300" y="4769007"/>
                        <a:ext cx="5751121" cy="795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638300" y="5654789"/>
                <a:ext cx="56188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Remember: Probability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Relative frequency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5654789"/>
                <a:ext cx="5618846" cy="461665"/>
              </a:xfrm>
              <a:prstGeom prst="rect">
                <a:avLst/>
              </a:prstGeom>
              <a:blipFill>
                <a:blip r:embed="rId7"/>
                <a:stretch>
                  <a:fillRect l="-1737" t="-10667" r="-21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8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62000" y="0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chemeClr val="accent2"/>
                </a:solidFill>
              </a:rPr>
              <a:t> Using Probability </a:t>
            </a:r>
            <a:r>
              <a:rPr lang="en-US" altLang="en-US" sz="3600" b="1" dirty="0">
                <a:solidFill>
                  <a:schemeClr val="accent2"/>
                </a:solidFill>
              </a:rPr>
              <a:t>Density Function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1295400" y="990600"/>
            <a:ext cx="617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5800" y="1447800"/>
                <a:ext cx="817108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What is the probability that the first flaw appears after 2000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m?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447800"/>
                <a:ext cx="8171083" cy="830997"/>
              </a:xfrm>
              <a:prstGeom prst="rect">
                <a:avLst/>
              </a:prstGeom>
              <a:blipFill>
                <a:blip r:embed="rId3"/>
                <a:stretch>
                  <a:fillRect l="-1194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>
            <a:stCxn id="11" idx="0"/>
          </p:cNvCxnSpPr>
          <p:nvPr/>
        </p:nvCxnSpPr>
        <p:spPr>
          <a:xfrm flipH="1">
            <a:off x="1906758" y="3322808"/>
            <a:ext cx="2309" cy="259800"/>
          </a:xfrm>
          <a:prstGeom prst="line">
            <a:avLst/>
          </a:prstGeom>
          <a:ln>
            <a:solidFill>
              <a:srgbClr val="36A07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184638" y="1863298"/>
            <a:ext cx="3200400" cy="2103120"/>
            <a:chOff x="716280" y="3108482"/>
            <a:chExt cx="3200400" cy="2103120"/>
          </a:xfrm>
        </p:grpSpPr>
        <p:pic>
          <p:nvPicPr>
            <p:cNvPr id="6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4" t="5758" r="17777" b="19587"/>
            <a:stretch/>
          </p:blipFill>
          <p:spPr bwMode="auto">
            <a:xfrm>
              <a:off x="716280" y="3108482"/>
              <a:ext cx="3200400" cy="2103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166530" y="484563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2000</a:t>
              </a:r>
              <a:endParaRPr lang="en-US" sz="14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434552" y="4567992"/>
              <a:ext cx="831272" cy="270933"/>
            </a:xfrm>
            <a:custGeom>
              <a:avLst/>
              <a:gdLst>
                <a:gd name="connsiteX0" fmla="*/ 6157 w 831272"/>
                <a:gd name="connsiteY0" fmla="*/ 0 h 270933"/>
                <a:gd name="connsiteX1" fmla="*/ 0 w 831272"/>
                <a:gd name="connsiteY1" fmla="*/ 267854 h 270933"/>
                <a:gd name="connsiteX2" fmla="*/ 828193 w 831272"/>
                <a:gd name="connsiteY2" fmla="*/ 270933 h 270933"/>
                <a:gd name="connsiteX3" fmla="*/ 831272 w 831272"/>
                <a:gd name="connsiteY3" fmla="*/ 181648 h 270933"/>
                <a:gd name="connsiteX4" fmla="*/ 554181 w 831272"/>
                <a:gd name="connsiteY4" fmla="*/ 172412 h 270933"/>
                <a:gd name="connsiteX5" fmla="*/ 295563 w 831272"/>
                <a:gd name="connsiteY5" fmla="*/ 116993 h 270933"/>
                <a:gd name="connsiteX6" fmla="*/ 6157 w 831272"/>
                <a:gd name="connsiteY6" fmla="*/ 0 h 2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1272" h="270933">
                  <a:moveTo>
                    <a:pt x="6157" y="0"/>
                  </a:moveTo>
                  <a:lnTo>
                    <a:pt x="0" y="267854"/>
                  </a:lnTo>
                  <a:lnTo>
                    <a:pt x="828193" y="270933"/>
                  </a:lnTo>
                  <a:lnTo>
                    <a:pt x="831272" y="181648"/>
                  </a:lnTo>
                  <a:lnTo>
                    <a:pt x="554181" y="172412"/>
                  </a:lnTo>
                  <a:lnTo>
                    <a:pt x="295563" y="116993"/>
                  </a:lnTo>
                  <a:lnTo>
                    <a:pt x="6157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81401" y="3026097"/>
                <a:ext cx="510086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What is the probability that the first flaw appears between 1000 and 2000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m?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1" y="3026097"/>
                <a:ext cx="5100868" cy="1938992"/>
              </a:xfrm>
              <a:prstGeom prst="rect">
                <a:avLst/>
              </a:prstGeom>
              <a:blipFill>
                <a:blip r:embed="rId5"/>
                <a:stretch>
                  <a:fillRect l="-1914" t="-2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DC84F-6822-4DAA-9C21-3D0E417C0061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15</a:t>
            </a:fld>
            <a:endParaRPr lang="en-US" alt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428941"/>
              </p:ext>
            </p:extLst>
          </p:nvPr>
        </p:nvGraphicFramePr>
        <p:xfrm>
          <a:off x="1346200" y="1968500"/>
          <a:ext cx="5802313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0" name="Equation" r:id="rId6" imgW="2869920" imgH="393480" progId="Equation.DSMT4">
                  <p:embed/>
                </p:oleObj>
              </mc:Choice>
              <mc:Fallback>
                <p:oleObj name="Equation" r:id="rId6" imgW="2869920" imgH="393480" progId="Equation.DSMT4">
                  <p:embed/>
                  <p:pic>
                    <p:nvPicPr>
                      <p:cNvPr id="56" name="Object 5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46200" y="1968500"/>
                        <a:ext cx="5802313" cy="795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614015"/>
              </p:ext>
            </p:extLst>
          </p:nvPr>
        </p:nvGraphicFramePr>
        <p:xfrm>
          <a:off x="3447472" y="4172001"/>
          <a:ext cx="5211763" cy="202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" name="Equation" r:id="rId8" imgW="2577960" imgH="1002960" progId="Equation.DSMT4">
                  <p:embed/>
                </p:oleObj>
              </mc:Choice>
              <mc:Fallback>
                <p:oleObj name="Equation" r:id="rId8" imgW="2577960" imgH="100296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47472" y="4172001"/>
                        <a:ext cx="5211763" cy="202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832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98F2B-5B9C-4A1D-BD71-433B2B125DD4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62000" y="0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chemeClr val="accent2"/>
                </a:solidFill>
              </a:rPr>
              <a:t> Using cumulative pdf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1295400" y="990600"/>
            <a:ext cx="617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640306"/>
              </p:ext>
            </p:extLst>
          </p:nvPr>
        </p:nvGraphicFramePr>
        <p:xfrm>
          <a:off x="900112" y="1813678"/>
          <a:ext cx="7877175" cy="320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7" name="Equation" r:id="rId3" imgW="4431960" imgH="1803240" progId="Equation.DSMT4">
                  <p:embed/>
                </p:oleObj>
              </mc:Choice>
              <mc:Fallback>
                <p:oleObj name="Equation" r:id="rId3" imgW="4431960" imgH="180324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0112" y="1813678"/>
                        <a:ext cx="7877175" cy="320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057400" y="5573714"/>
            <a:ext cx="4953000" cy="522287"/>
            <a:chOff x="2057400" y="4437332"/>
            <a:chExt cx="4953000" cy="522287"/>
          </a:xfrm>
        </p:grpSpPr>
        <p:sp>
          <p:nvSpPr>
            <p:cNvPr id="8" name="TextBox 7"/>
            <p:cNvSpPr txBox="1"/>
            <p:nvPr/>
          </p:nvSpPr>
          <p:spPr>
            <a:xfrm>
              <a:off x="3700765" y="4437332"/>
              <a:ext cx="33096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umulative of the pdf</a:t>
              </a:r>
              <a:endParaRPr lang="en-US" dirty="0"/>
            </a:p>
          </p:txBody>
        </p:sp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91195917"/>
                </p:ext>
              </p:extLst>
            </p:nvPr>
          </p:nvGraphicFramePr>
          <p:xfrm>
            <a:off x="2057400" y="4437332"/>
            <a:ext cx="1707477" cy="522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68" name="Equation" r:id="rId5" imgW="1079280" imgH="330120" progId="Equation.DSMT4">
                    <p:embed/>
                  </p:oleObj>
                </mc:Choice>
                <mc:Fallback>
                  <p:oleObj name="Equation" r:id="rId5" imgW="1079280" imgH="330120" progId="Equation.DSMT4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057400" y="4437332"/>
                          <a:ext cx="1707477" cy="5222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12"/>
          <p:cNvGrpSpPr/>
          <p:nvPr/>
        </p:nvGrpSpPr>
        <p:grpSpPr>
          <a:xfrm>
            <a:off x="5257800" y="1281241"/>
            <a:ext cx="3200400" cy="2103120"/>
            <a:chOff x="716280" y="3108482"/>
            <a:chExt cx="3200400" cy="2103120"/>
          </a:xfrm>
        </p:grpSpPr>
        <p:pic>
          <p:nvPicPr>
            <p:cNvPr id="14" name="Picture 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4" t="5758" r="17777" b="19587"/>
            <a:stretch/>
          </p:blipFill>
          <p:spPr bwMode="auto">
            <a:xfrm>
              <a:off x="716280" y="3108482"/>
              <a:ext cx="3200400" cy="2103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166530" y="484563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2000</a:t>
              </a:r>
              <a:endParaRPr lang="en-US" sz="1400" dirty="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2434552" y="4567992"/>
              <a:ext cx="831272" cy="270933"/>
            </a:xfrm>
            <a:custGeom>
              <a:avLst/>
              <a:gdLst>
                <a:gd name="connsiteX0" fmla="*/ 6157 w 831272"/>
                <a:gd name="connsiteY0" fmla="*/ 0 h 270933"/>
                <a:gd name="connsiteX1" fmla="*/ 0 w 831272"/>
                <a:gd name="connsiteY1" fmla="*/ 267854 h 270933"/>
                <a:gd name="connsiteX2" fmla="*/ 828193 w 831272"/>
                <a:gd name="connsiteY2" fmla="*/ 270933 h 270933"/>
                <a:gd name="connsiteX3" fmla="*/ 831272 w 831272"/>
                <a:gd name="connsiteY3" fmla="*/ 181648 h 270933"/>
                <a:gd name="connsiteX4" fmla="*/ 554181 w 831272"/>
                <a:gd name="connsiteY4" fmla="*/ 172412 h 270933"/>
                <a:gd name="connsiteX5" fmla="*/ 295563 w 831272"/>
                <a:gd name="connsiteY5" fmla="*/ 116993 h 270933"/>
                <a:gd name="connsiteX6" fmla="*/ 6157 w 831272"/>
                <a:gd name="connsiteY6" fmla="*/ 0 h 2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1272" h="270933">
                  <a:moveTo>
                    <a:pt x="6157" y="0"/>
                  </a:moveTo>
                  <a:lnTo>
                    <a:pt x="0" y="267854"/>
                  </a:lnTo>
                  <a:lnTo>
                    <a:pt x="828193" y="270933"/>
                  </a:lnTo>
                  <a:lnTo>
                    <a:pt x="831272" y="181648"/>
                  </a:lnTo>
                  <a:lnTo>
                    <a:pt x="554181" y="172412"/>
                  </a:lnTo>
                  <a:lnTo>
                    <a:pt x="295563" y="116993"/>
                  </a:lnTo>
                  <a:lnTo>
                    <a:pt x="6157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209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538524" y="917924"/>
            <a:ext cx="5072076" cy="4695476"/>
            <a:chOff x="3733800" y="1473794"/>
            <a:chExt cx="5072076" cy="46954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800" y="1473794"/>
              <a:ext cx="5072076" cy="4695476"/>
            </a:xfrm>
            <a:prstGeom prst="rect">
              <a:avLst/>
            </a:prstGeom>
          </p:spPr>
        </p:pic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334000" y="30480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4835768" y="3885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Cumulative probability density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34819" name="Line 3"/>
          <p:cNvSpPr>
            <a:spLocks noChangeShapeType="1"/>
          </p:cNvSpPr>
          <p:nvPr/>
        </p:nvSpPr>
        <p:spPr bwMode="auto">
          <a:xfrm>
            <a:off x="990600" y="1066800"/>
            <a:ext cx="6629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6200" y="1291955"/>
                <a:ext cx="3581400" cy="11728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2000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2000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1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2000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291955"/>
                <a:ext cx="3581400" cy="1172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EFDF-1247-40E4-9DC3-F786330481BE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17</a:t>
            </a:fld>
            <a:endParaRPr lang="en-US" alt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8361681"/>
              </p:ext>
            </p:extLst>
          </p:nvPr>
        </p:nvGraphicFramePr>
        <p:xfrm>
          <a:off x="283696" y="5179034"/>
          <a:ext cx="78517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9" name="Equation" r:id="rId5" imgW="4863960" imgH="393480" progId="Equation.DSMT4">
                  <p:embed/>
                </p:oleObj>
              </mc:Choice>
              <mc:Fallback>
                <p:oleObj name="Equation" r:id="rId5" imgW="48639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3696" y="5179034"/>
                        <a:ext cx="7851775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668358" y="925395"/>
            <a:ext cx="5072076" cy="4695476"/>
            <a:chOff x="3733800" y="1473794"/>
            <a:chExt cx="5072076" cy="469547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800" y="1473794"/>
              <a:ext cx="5072076" cy="4695476"/>
            </a:xfrm>
            <a:prstGeom prst="rect">
              <a:avLst/>
            </a:prstGeom>
          </p:spPr>
        </p:pic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5334000" y="30480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4835768" y="3885616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Cumulative probability density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34819" name="Line 3"/>
          <p:cNvSpPr>
            <a:spLocks noChangeShapeType="1"/>
          </p:cNvSpPr>
          <p:nvPr/>
        </p:nvSpPr>
        <p:spPr bwMode="auto">
          <a:xfrm>
            <a:off x="990600" y="1066800"/>
            <a:ext cx="6629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6200" y="1291955"/>
                <a:ext cx="3581400" cy="11728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2000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2000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1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2000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291955"/>
                <a:ext cx="3581400" cy="1172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BEBE5-C67B-453C-BC30-496D0A2049B6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34953"/>
            <a:ext cx="1905000" cy="457200"/>
          </a:xfrm>
        </p:spPr>
        <p:txBody>
          <a:bodyPr/>
          <a:lstStyle/>
          <a:p>
            <a:fld id="{523797AA-2C94-434A-8942-03AA746F6FBB}" type="slidenum">
              <a:rPr lang="en-US" altLang="en-US" smtClean="0"/>
              <a:pPr/>
              <a:t>18</a:t>
            </a:fld>
            <a:endParaRPr lang="en-US" alt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324032"/>
              </p:ext>
            </p:extLst>
          </p:nvPr>
        </p:nvGraphicFramePr>
        <p:xfrm>
          <a:off x="609600" y="5168433"/>
          <a:ext cx="492125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54" name="Equation" r:id="rId5" imgW="3047760" imgH="203040" progId="Equation.DSMT4">
                  <p:embed/>
                </p:oleObj>
              </mc:Choice>
              <mc:Fallback>
                <p:oleObj name="Equation" r:id="rId5" imgW="3047760" imgH="20304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" y="5168433"/>
                        <a:ext cx="4921250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0442724"/>
              </p:ext>
            </p:extLst>
          </p:nvPr>
        </p:nvGraphicFramePr>
        <p:xfrm>
          <a:off x="579438" y="5621338"/>
          <a:ext cx="498316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55" name="Equation" r:id="rId7" imgW="3085920" imgH="203040" progId="Equation.DSMT4">
                  <p:embed/>
                </p:oleObj>
              </mc:Choice>
              <mc:Fallback>
                <p:oleObj name="Equation" r:id="rId7" imgW="3085920" imgH="20304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9438" y="5621338"/>
                        <a:ext cx="4983162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761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685800" y="-106362"/>
            <a:ext cx="7924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chemeClr val="accent2"/>
                </a:solidFill>
              </a:rPr>
              <a:t>Mean (or Expected value) </a:t>
            </a:r>
            <a:r>
              <a:rPr lang="en-US" altLang="en-US" sz="3600" b="1" dirty="0">
                <a:solidFill>
                  <a:schemeClr val="accent2"/>
                </a:solidFill>
              </a:rPr>
              <a:t>and Variance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40963" name="Line 3"/>
          <p:cNvSpPr>
            <a:spLocks noChangeShapeType="1"/>
          </p:cNvSpPr>
          <p:nvPr/>
        </p:nvSpPr>
        <p:spPr bwMode="auto">
          <a:xfrm>
            <a:off x="1981200" y="914400"/>
            <a:ext cx="4876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7607815"/>
              </p:ext>
            </p:extLst>
          </p:nvPr>
        </p:nvGraphicFramePr>
        <p:xfrm>
          <a:off x="-307976" y="944013"/>
          <a:ext cx="6753225" cy="295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096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87162"/>
            <a:ext cx="85756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ABF8-02D5-4274-AFEE-C327E7C189FB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19</a:t>
            </a:fld>
            <a:endParaRPr lang="en-US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50631" y="1502316"/>
            <a:ext cx="6400800" cy="409584"/>
            <a:chOff x="1447800" y="1561486"/>
            <a:chExt cx="6400800" cy="409584"/>
          </a:xfrm>
          <a:solidFill>
            <a:schemeClr val="bg1"/>
          </a:solidFill>
        </p:grpSpPr>
        <p:cxnSp>
          <p:nvCxnSpPr>
            <p:cNvPr id="6" name="Straight Connector 5"/>
            <p:cNvCxnSpPr/>
            <p:nvPr/>
          </p:nvCxnSpPr>
          <p:spPr>
            <a:xfrm>
              <a:off x="1447800" y="1764296"/>
              <a:ext cx="6400800" cy="0"/>
            </a:xfrm>
            <a:prstGeom prst="line">
              <a:avLst/>
            </a:prstGeom>
            <a:grpFill/>
            <a:ln>
              <a:solidFill>
                <a:srgbClr val="36A0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1751246" y="1561486"/>
              <a:ext cx="5793907" cy="409584"/>
              <a:chOff x="932330" y="1562651"/>
              <a:chExt cx="5793907" cy="409584"/>
            </a:xfrm>
            <a:grpFill/>
          </p:grpSpPr>
          <p:grpSp>
            <p:nvGrpSpPr>
              <p:cNvPr id="9" name="Group 8"/>
              <p:cNvGrpSpPr/>
              <p:nvPr/>
            </p:nvGrpSpPr>
            <p:grpSpPr>
              <a:xfrm>
                <a:off x="2459037" y="1562651"/>
                <a:ext cx="4267200" cy="403290"/>
                <a:chOff x="1219200" y="1981200"/>
                <a:chExt cx="4267200" cy="403290"/>
              </a:xfrm>
              <a:grpFill/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1219200" y="1981200"/>
                  <a:ext cx="152400" cy="403290"/>
                </a:xfrm>
                <a:prstGeom prst="rect">
                  <a:avLst/>
                </a:prstGeom>
                <a:solidFill>
                  <a:srgbClr val="6ACCA2"/>
                </a:solidFill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1371600" y="1981200"/>
                  <a:ext cx="152400" cy="403290"/>
                </a:xfrm>
                <a:prstGeom prst="rect">
                  <a:avLst/>
                </a:prstGeom>
                <a:solidFill>
                  <a:srgbClr val="6ACCA2"/>
                </a:solidFill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1524000" y="1981200"/>
                  <a:ext cx="152400" cy="403290"/>
                </a:xfrm>
                <a:prstGeom prst="rect">
                  <a:avLst/>
                </a:prstGeom>
                <a:solidFill>
                  <a:srgbClr val="6ACCA2"/>
                </a:solidFill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1676400" y="1981200"/>
                  <a:ext cx="152400" cy="403290"/>
                </a:xfrm>
                <a:prstGeom prst="rect">
                  <a:avLst/>
                </a:prstGeom>
                <a:solidFill>
                  <a:srgbClr val="36A073"/>
                </a:solidFill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828800" y="1981200"/>
                  <a:ext cx="152400" cy="403290"/>
                </a:xfrm>
                <a:prstGeom prst="rect">
                  <a:avLst/>
                </a:prstGeom>
                <a:solidFill>
                  <a:srgbClr val="36A073"/>
                </a:solidFill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1981200" y="1981200"/>
                  <a:ext cx="152400" cy="403290"/>
                </a:xfrm>
                <a:prstGeom prst="rect">
                  <a:avLst/>
                </a:prstGeom>
                <a:solidFill>
                  <a:srgbClr val="36A073"/>
                </a:solidFill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2133600" y="1981200"/>
                  <a:ext cx="152400" cy="403290"/>
                </a:xfrm>
                <a:prstGeom prst="rect">
                  <a:avLst/>
                </a:prstGeom>
                <a:solidFill>
                  <a:srgbClr val="36A073"/>
                </a:solidFill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2286000" y="1981200"/>
                  <a:ext cx="152400" cy="403290"/>
                </a:xfrm>
                <a:prstGeom prst="rect">
                  <a:avLst/>
                </a:prstGeom>
                <a:solidFill>
                  <a:srgbClr val="6ACCA2"/>
                </a:solidFill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2438400" y="1981200"/>
                  <a:ext cx="152400" cy="403290"/>
                </a:xfrm>
                <a:prstGeom prst="rect">
                  <a:avLst/>
                </a:prstGeom>
                <a:solidFill>
                  <a:srgbClr val="6ACCA2"/>
                </a:solidFill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2590800" y="1981200"/>
                  <a:ext cx="152400" cy="403290"/>
                </a:xfrm>
                <a:prstGeom prst="rect">
                  <a:avLst/>
                </a:prstGeom>
                <a:solidFill>
                  <a:srgbClr val="C3EBDA"/>
                </a:solidFill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2743200" y="1981200"/>
                  <a:ext cx="152400" cy="403290"/>
                </a:xfrm>
                <a:prstGeom prst="rect">
                  <a:avLst/>
                </a:prstGeom>
                <a:solidFill>
                  <a:srgbClr val="C3EBDA"/>
                </a:solidFill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2895600" y="1981200"/>
                  <a:ext cx="152400" cy="403290"/>
                </a:xfrm>
                <a:prstGeom prst="rect">
                  <a:avLst/>
                </a:prstGeom>
                <a:solidFill>
                  <a:srgbClr val="C3EBDA"/>
                </a:solidFill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3048000" y="1981200"/>
                  <a:ext cx="152400" cy="403290"/>
                </a:xfrm>
                <a:prstGeom prst="rect">
                  <a:avLst/>
                </a:prstGeom>
                <a:solidFill>
                  <a:srgbClr val="E5F7EF"/>
                </a:solidFill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3200400" y="1981200"/>
                  <a:ext cx="152400" cy="403290"/>
                </a:xfrm>
                <a:prstGeom prst="rect">
                  <a:avLst/>
                </a:prstGeom>
                <a:solidFill>
                  <a:srgbClr val="E5F7EF"/>
                </a:solidFill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3352800" y="1981200"/>
                  <a:ext cx="152400" cy="403290"/>
                </a:xfrm>
                <a:prstGeom prst="rect">
                  <a:avLst/>
                </a:prstGeom>
                <a:solidFill>
                  <a:srgbClr val="E5F7EF"/>
                </a:solidFill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3505200" y="1981200"/>
                  <a:ext cx="152400" cy="403290"/>
                </a:xfrm>
                <a:prstGeom prst="rect">
                  <a:avLst/>
                </a:prstGeom>
                <a:solidFill>
                  <a:srgbClr val="E5F7EF"/>
                </a:solidFill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3657600" y="1981200"/>
                  <a:ext cx="152400" cy="403290"/>
                </a:xfrm>
                <a:prstGeom prst="rect">
                  <a:avLst/>
                </a:prstGeom>
                <a:grpFill/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3810000" y="1981200"/>
                  <a:ext cx="152400" cy="403290"/>
                </a:xfrm>
                <a:prstGeom prst="rect">
                  <a:avLst/>
                </a:prstGeom>
                <a:grpFill/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3962400" y="1981200"/>
                  <a:ext cx="152400" cy="403290"/>
                </a:xfrm>
                <a:prstGeom prst="rect">
                  <a:avLst/>
                </a:prstGeom>
                <a:grpFill/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4114800" y="1981200"/>
                  <a:ext cx="152400" cy="403290"/>
                </a:xfrm>
                <a:prstGeom prst="rect">
                  <a:avLst/>
                </a:prstGeom>
                <a:grpFill/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4267200" y="1981200"/>
                  <a:ext cx="152400" cy="403290"/>
                </a:xfrm>
                <a:prstGeom prst="rect">
                  <a:avLst/>
                </a:prstGeom>
                <a:grpFill/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4419600" y="1981200"/>
                  <a:ext cx="152400" cy="403290"/>
                </a:xfrm>
                <a:prstGeom prst="rect">
                  <a:avLst/>
                </a:prstGeom>
                <a:grpFill/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4572000" y="1981200"/>
                  <a:ext cx="152400" cy="403290"/>
                </a:xfrm>
                <a:prstGeom prst="rect">
                  <a:avLst/>
                </a:prstGeom>
                <a:grpFill/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4724400" y="1981200"/>
                  <a:ext cx="152400" cy="403290"/>
                </a:xfrm>
                <a:prstGeom prst="rect">
                  <a:avLst/>
                </a:prstGeom>
                <a:grpFill/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4876800" y="1981200"/>
                  <a:ext cx="152400" cy="403290"/>
                </a:xfrm>
                <a:prstGeom prst="rect">
                  <a:avLst/>
                </a:prstGeom>
                <a:grpFill/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5029200" y="1981200"/>
                  <a:ext cx="152400" cy="403290"/>
                </a:xfrm>
                <a:prstGeom prst="rect">
                  <a:avLst/>
                </a:prstGeom>
                <a:grpFill/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5181600" y="1981200"/>
                  <a:ext cx="152400" cy="403290"/>
                </a:xfrm>
                <a:prstGeom prst="rect">
                  <a:avLst/>
                </a:prstGeom>
                <a:grpFill/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5334000" y="1981200"/>
                  <a:ext cx="152400" cy="403290"/>
                </a:xfrm>
                <a:prstGeom prst="rect">
                  <a:avLst/>
                </a:prstGeom>
                <a:grpFill/>
                <a:ln>
                  <a:solidFill>
                    <a:srgbClr val="36A073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Rectangle 39"/>
              <p:cNvSpPr/>
              <p:nvPr/>
            </p:nvSpPr>
            <p:spPr>
              <a:xfrm>
                <a:off x="932330" y="1568825"/>
                <a:ext cx="152400" cy="403290"/>
              </a:xfrm>
              <a:prstGeom prst="rect">
                <a:avLst/>
              </a:prstGeom>
              <a:grpFill/>
              <a:ln>
                <a:solidFill>
                  <a:srgbClr val="36A07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084730" y="1568825"/>
                <a:ext cx="152400" cy="403290"/>
              </a:xfrm>
              <a:prstGeom prst="rect">
                <a:avLst/>
              </a:prstGeom>
              <a:grpFill/>
              <a:ln>
                <a:solidFill>
                  <a:srgbClr val="36A07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237130" y="1568825"/>
                <a:ext cx="152400" cy="403290"/>
              </a:xfrm>
              <a:prstGeom prst="rect">
                <a:avLst/>
              </a:prstGeom>
              <a:grpFill/>
              <a:ln>
                <a:solidFill>
                  <a:srgbClr val="36A07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303930" y="1568945"/>
                <a:ext cx="152400" cy="403290"/>
              </a:xfrm>
              <a:prstGeom prst="rect">
                <a:avLst/>
              </a:prstGeom>
              <a:solidFill>
                <a:srgbClr val="A1DFC4"/>
              </a:solidFill>
              <a:ln>
                <a:solidFill>
                  <a:srgbClr val="36A07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151530" y="1568945"/>
                <a:ext cx="152400" cy="403290"/>
              </a:xfrm>
              <a:prstGeom prst="rect">
                <a:avLst/>
              </a:prstGeom>
              <a:solidFill>
                <a:srgbClr val="C3EBDA"/>
              </a:solidFill>
              <a:ln>
                <a:solidFill>
                  <a:srgbClr val="36A07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999130" y="1568945"/>
                <a:ext cx="152400" cy="403290"/>
              </a:xfrm>
              <a:prstGeom prst="rect">
                <a:avLst/>
              </a:prstGeom>
              <a:solidFill>
                <a:srgbClr val="95DFBE"/>
              </a:solidFill>
              <a:ln>
                <a:solidFill>
                  <a:srgbClr val="36A07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846730" y="1568945"/>
                <a:ext cx="152400" cy="403290"/>
              </a:xfrm>
              <a:prstGeom prst="rect">
                <a:avLst/>
              </a:prstGeom>
              <a:solidFill>
                <a:srgbClr val="A1DFC4"/>
              </a:solidFill>
              <a:ln>
                <a:solidFill>
                  <a:srgbClr val="36A07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541930" y="1568945"/>
                <a:ext cx="152400" cy="403290"/>
              </a:xfrm>
              <a:prstGeom prst="rect">
                <a:avLst/>
              </a:prstGeom>
              <a:solidFill>
                <a:srgbClr val="E5F7EF"/>
              </a:solidFill>
              <a:ln>
                <a:solidFill>
                  <a:srgbClr val="36A07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694330" y="1568945"/>
                <a:ext cx="152400" cy="403290"/>
              </a:xfrm>
              <a:prstGeom prst="rect">
                <a:avLst/>
              </a:prstGeom>
              <a:solidFill>
                <a:srgbClr val="E5F7EF"/>
              </a:solidFill>
              <a:ln>
                <a:solidFill>
                  <a:srgbClr val="36A07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389530" y="1568945"/>
                <a:ext cx="152400" cy="403290"/>
              </a:xfrm>
              <a:prstGeom prst="rect">
                <a:avLst/>
              </a:prstGeom>
              <a:grpFill/>
              <a:ln>
                <a:solidFill>
                  <a:srgbClr val="36A073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1676400" y="0"/>
            <a:ext cx="6934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Random </a:t>
            </a:r>
            <a:r>
              <a:rPr lang="en-US" altLang="en-US" sz="3600" b="1" dirty="0">
                <a:solidFill>
                  <a:srgbClr val="0066FF"/>
                </a:solidFill>
              </a:rPr>
              <a:t>Variables</a:t>
            </a:r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>
            <a:off x="2590800" y="990600"/>
            <a:ext cx="434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914400" y="1371600"/>
            <a:ext cx="7467600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Char char="•"/>
            </a:pPr>
            <a:r>
              <a:rPr lang="en-US" altLang="en-US" sz="2800" dirty="0" smtClean="0"/>
              <a:t> </a:t>
            </a:r>
            <a:r>
              <a:rPr lang="en-US" altLang="en-US" sz="2800" dirty="0"/>
              <a:t>A</a:t>
            </a:r>
            <a:r>
              <a:rPr lang="en-US" altLang="en-US" sz="2800" dirty="0" smtClean="0"/>
              <a:t> </a:t>
            </a:r>
            <a:r>
              <a:rPr lang="en-US" altLang="en-US" sz="2800" dirty="0"/>
              <a:t>variable whose </a:t>
            </a:r>
            <a:r>
              <a:rPr lang="en-US" altLang="en-US" sz="2800" dirty="0" smtClean="0"/>
              <a:t>measured </a:t>
            </a:r>
            <a:r>
              <a:rPr lang="en-US" altLang="en-US" sz="2800" dirty="0"/>
              <a:t>value can change </a:t>
            </a:r>
            <a:r>
              <a:rPr lang="en-US" altLang="en-US" sz="2800" dirty="0" smtClean="0"/>
              <a:t>    from </a:t>
            </a:r>
            <a:r>
              <a:rPr lang="en-US" altLang="en-US" sz="2800" dirty="0"/>
              <a:t>one </a:t>
            </a:r>
            <a:r>
              <a:rPr lang="en-US" altLang="en-US" sz="2800" b="1" i="1" u="sng" dirty="0"/>
              <a:t>replicate</a:t>
            </a:r>
            <a:r>
              <a:rPr lang="en-US" altLang="en-US" sz="2800" dirty="0"/>
              <a:t> of </a:t>
            </a:r>
            <a:r>
              <a:rPr lang="en-US" altLang="en-US" sz="2800" dirty="0" smtClean="0"/>
              <a:t>the </a:t>
            </a:r>
            <a:r>
              <a:rPr lang="en-US" altLang="en-US" sz="2800" dirty="0"/>
              <a:t>experiment to </a:t>
            </a:r>
            <a:r>
              <a:rPr lang="en-US" altLang="en-US" sz="2800" dirty="0" smtClean="0"/>
              <a:t>another </a:t>
            </a:r>
            <a:r>
              <a:rPr lang="en-US" altLang="en-US" sz="2800" dirty="0"/>
              <a:t>is referred to as a </a:t>
            </a:r>
            <a:r>
              <a:rPr lang="en-US" altLang="en-US" sz="2800" b="1" dirty="0" smtClean="0">
                <a:solidFill>
                  <a:schemeClr val="accent1"/>
                </a:solidFill>
                <a:latin typeface="Times-Roman;Times-Italic;Times-" charset="0"/>
              </a:rPr>
              <a:t>random </a:t>
            </a:r>
            <a:r>
              <a:rPr lang="en-US" altLang="en-US" sz="2800" b="1" dirty="0">
                <a:solidFill>
                  <a:schemeClr val="accent1"/>
                </a:solidFill>
                <a:latin typeface="Times-Roman;Times-Italic;Times-" charset="0"/>
              </a:rPr>
              <a:t>variable</a:t>
            </a:r>
            <a:r>
              <a:rPr lang="en-US" altLang="en-US" sz="2800" b="1" dirty="0" smtClean="0">
                <a:latin typeface="Times-Roman;Times-Italic;Times-" charset="0"/>
              </a:rPr>
              <a:t>.</a:t>
            </a:r>
          </a:p>
          <a:p>
            <a:endParaRPr lang="en-US" altLang="en-US" sz="2800" b="1" dirty="0" smtClean="0">
              <a:latin typeface="Times-Roman;Times-Italic;Times-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Times-Roman;Times-Italic;Times-" charset="0"/>
              </a:rPr>
              <a:t>Conductivity of glass from (seemingly) identical experiments.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Times-Roman;Times-Italic;Times-" charset="0"/>
              </a:rPr>
              <a:t>Age of a randomly selected person in a grocery store.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Times-Roman;Times-Italic;Times-" charset="0"/>
              </a:rPr>
              <a:t>Temperature of air at a given location on 1</a:t>
            </a:r>
            <a:r>
              <a:rPr lang="en-US" altLang="en-US" baseline="30000" dirty="0" smtClean="0">
                <a:latin typeface="Times-Roman;Times-Italic;Times-" charset="0"/>
              </a:rPr>
              <a:t>st</a:t>
            </a:r>
            <a:r>
              <a:rPr lang="en-US" altLang="en-US" dirty="0" smtClean="0">
                <a:latin typeface="Times-Roman;Times-Italic;Times-" charset="0"/>
              </a:rPr>
              <a:t> January of every year at 10 am. </a:t>
            </a:r>
          </a:p>
          <a:p>
            <a:endParaRPr lang="en-US" altLang="en-US" sz="2800" b="1" dirty="0">
              <a:latin typeface="Times-Roman;Times-Italic;Times-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5BA3B-BABB-478F-8A0E-F45796531DDD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76200" y="-190499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 Calculation of mean and variance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41987" name="Line 3"/>
          <p:cNvSpPr>
            <a:spLocks noChangeShapeType="1"/>
          </p:cNvSpPr>
          <p:nvPr/>
        </p:nvSpPr>
        <p:spPr bwMode="auto">
          <a:xfrm>
            <a:off x="914400" y="838200"/>
            <a:ext cx="7315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D7C2A-F388-43C3-AE60-C5011D55100E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20</a:t>
            </a:fld>
            <a:endParaRPr lang="en-US" alt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55053"/>
              </p:ext>
            </p:extLst>
          </p:nvPr>
        </p:nvGraphicFramePr>
        <p:xfrm>
          <a:off x="1006615" y="1600200"/>
          <a:ext cx="74340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8" name="Equation" r:id="rId3" imgW="3746160" imgH="1612800" progId="Equation.DSMT4">
                  <p:embed/>
                </p:oleObj>
              </mc:Choice>
              <mc:Fallback>
                <p:oleObj name="Equation" r:id="rId3" imgW="3746160" imgH="1612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6615" y="1600200"/>
                        <a:ext cx="7434000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600" b="1" dirty="0" smtClean="0">
                <a:solidFill>
                  <a:schemeClr val="accent2"/>
                </a:solidFill>
              </a:rPr>
              <a:t>                Normal /Gaussian Distribution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43011" name="Line 3"/>
          <p:cNvSpPr>
            <a:spLocks noChangeShapeType="1"/>
          </p:cNvSpPr>
          <p:nvPr/>
        </p:nvSpPr>
        <p:spPr bwMode="auto">
          <a:xfrm>
            <a:off x="2362200" y="960438"/>
            <a:ext cx="4800600" cy="301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3AA6C-B197-48F3-8393-575A3EE433C8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66800" y="2233466"/>
            <a:ext cx="73154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People’s height, errors in measurements, </a:t>
            </a:r>
            <a:r>
              <a:rPr lang="en-US" sz="1800" dirty="0" smtClean="0"/>
              <a:t>speed of automobiles</a:t>
            </a:r>
          </a:p>
          <a:p>
            <a:r>
              <a:rPr lang="en-US" sz="1800" dirty="0" smtClean="0"/>
              <a:t> near exit 126 on I-65 north, Test scores, </a:t>
            </a:r>
            <a:r>
              <a:rPr lang="en-US" sz="1400" dirty="0" smtClean="0"/>
              <a:t>IQ score, amount of gas in the gas tank,……   </a:t>
            </a:r>
            <a:endParaRPr lang="en-US" sz="1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938846"/>
              </p:ext>
            </p:extLst>
          </p:nvPr>
        </p:nvGraphicFramePr>
        <p:xfrm>
          <a:off x="3071739" y="1363605"/>
          <a:ext cx="2771847" cy="754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9" name="Equation" r:id="rId3" imgW="1866600" imgH="507960" progId="Equation.DSMT4">
                  <p:embed/>
                </p:oleObj>
              </mc:Choice>
              <mc:Fallback>
                <p:oleObj name="Equation" r:id="rId3" imgW="18666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71739" y="1363605"/>
                        <a:ext cx="2771847" cy="754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024349"/>
              </p:ext>
            </p:extLst>
          </p:nvPr>
        </p:nvGraphicFramePr>
        <p:xfrm>
          <a:off x="2232780" y="3229788"/>
          <a:ext cx="4449763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50" name="Equation" r:id="rId5" imgW="2997000" imgH="507960" progId="Equation.DSMT4">
                  <p:embed/>
                </p:oleObj>
              </mc:Choice>
              <mc:Fallback>
                <p:oleObj name="Equation" r:id="rId5" imgW="2997000" imgH="5079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32780" y="3229788"/>
                        <a:ext cx="4449763" cy="75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062126"/>
              </p:ext>
            </p:extLst>
          </p:nvPr>
        </p:nvGraphicFramePr>
        <p:xfrm>
          <a:off x="1827210" y="4455863"/>
          <a:ext cx="5489575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51" name="Equation" r:id="rId7" imgW="3695400" imgH="507960" progId="Equation.DSMT4">
                  <p:embed/>
                </p:oleObj>
              </mc:Choice>
              <mc:Fallback>
                <p:oleObj name="Equation" r:id="rId7" imgW="3695400" imgH="50796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27210" y="4455863"/>
                        <a:ext cx="5489575" cy="75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207551"/>
              </p:ext>
            </p:extLst>
          </p:nvPr>
        </p:nvGraphicFramePr>
        <p:xfrm>
          <a:off x="1710335" y="5377107"/>
          <a:ext cx="5735054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52" name="Equation" r:id="rId9" imgW="2565360" imgH="507960" progId="Equation.DSMT4">
                  <p:embed/>
                </p:oleObj>
              </mc:Choice>
              <mc:Fallback>
                <p:oleObj name="Equation" r:id="rId9" imgW="2565360" imgH="5079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10335" y="5377107"/>
                        <a:ext cx="5735054" cy="1135062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20950"/>
          <a:stretch/>
        </p:blipFill>
        <p:spPr bwMode="auto">
          <a:xfrm>
            <a:off x="1676400" y="3234839"/>
            <a:ext cx="5486400" cy="301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676400" y="134650"/>
            <a:ext cx="7239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Normal Distribution: Features</a:t>
            </a:r>
            <a:endParaRPr lang="en-US" altLang="en-US" sz="2800" dirty="0">
              <a:solidFill>
                <a:schemeClr val="accent2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990600" y="838200"/>
            <a:ext cx="6477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D6D7E-45F5-4B0C-804B-9755F15BF52E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6248400"/>
            <a:ext cx="1905000" cy="457200"/>
          </a:xfrm>
        </p:spPr>
        <p:txBody>
          <a:bodyPr/>
          <a:lstStyle/>
          <a:p>
            <a:fld id="{523797AA-2C94-434A-8942-03AA746F6FBB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7" b="28839"/>
          <a:stretch/>
        </p:blipFill>
        <p:spPr bwMode="auto">
          <a:xfrm>
            <a:off x="1359388" y="1155585"/>
            <a:ext cx="5949462" cy="1699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 descr="Image result for be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824649"/>
            <a:ext cx="2054225" cy="205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12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82" y="1424780"/>
            <a:ext cx="5713617" cy="528938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8F448-4959-45F7-AA91-7A198CC9EED6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23</a:t>
            </a:fld>
            <a:endParaRPr lang="en-US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57400" y="251184"/>
            <a:ext cx="7239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Normal Distribution: Cumulative</a:t>
            </a:r>
            <a:endParaRPr lang="en-US" altLang="en-US" sz="2800" dirty="0">
              <a:solidFill>
                <a:schemeClr val="accent2"/>
              </a:solidFill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1371600" y="954734"/>
            <a:ext cx="6477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798867"/>
              </p:ext>
            </p:extLst>
          </p:nvPr>
        </p:nvGraphicFramePr>
        <p:xfrm>
          <a:off x="3810000" y="1054460"/>
          <a:ext cx="4848225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3" name="Equation" r:id="rId4" imgW="2489040" imgH="330120" progId="Equation.DSMT4">
                  <p:embed/>
                </p:oleObj>
              </mc:Choice>
              <mc:Fallback>
                <p:oleObj name="Equation" r:id="rId4" imgW="2489040" imgH="33012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0" y="1054460"/>
                        <a:ext cx="4848225" cy="642937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7445661"/>
              </p:ext>
            </p:extLst>
          </p:nvPr>
        </p:nvGraphicFramePr>
        <p:xfrm>
          <a:off x="888587" y="1073510"/>
          <a:ext cx="2039631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34" name="Equation" r:id="rId6" imgW="1079280" imgH="330120" progId="Equation.DSMT4">
                  <p:embed/>
                </p:oleObj>
              </mc:Choice>
              <mc:Fallback>
                <p:oleObj name="Equation" r:id="rId6" imgW="10792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88587" y="1073510"/>
                        <a:ext cx="2039631" cy="623887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246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E31C1-234C-444F-B3BF-506AAD10CEAE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057400" y="251184"/>
            <a:ext cx="7239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Normal Distribution: Cumulative</a:t>
            </a:r>
            <a:endParaRPr lang="en-US" altLang="en-US" sz="2800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1676400" y="914400"/>
            <a:ext cx="6477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1000" y="1143000"/>
                <a:ext cx="8572475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C00000"/>
                    </a:solidFill>
                  </a:rPr>
                  <a:t>Problem: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In a school zone, vehicle speed is normally distributed </a:t>
                </a: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with mean speed as 15 miles/hr. with standard deviation 1 mile/hr. </a:t>
                </a: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What is the probability that </a:t>
                </a:r>
                <a:r>
                  <a:rPr lang="en-US" dirty="0">
                    <a:solidFill>
                      <a:srgbClr val="C00000"/>
                    </a:solidFill>
                  </a:rPr>
                  <a:t>v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ehicle speed will exceed 17 miles/hr.?</a:t>
                </a:r>
              </a:p>
              <a:p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b="1" dirty="0" smtClean="0">
                    <a:solidFill>
                      <a:srgbClr val="6666FF"/>
                    </a:solidFill>
                  </a:rPr>
                  <a:t>Solution: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6666FF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solidFill>
                          <a:srgbClr val="66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 smtClean="0">
                    <a:solidFill>
                      <a:srgbClr val="6666FF"/>
                    </a:solidFill>
                  </a:rPr>
                  <a:t> Vehicle speed in the school zone under consideration</a:t>
                </a:r>
              </a:p>
              <a:p>
                <a:r>
                  <a:rPr lang="en-US" dirty="0" smtClean="0">
                    <a:solidFill>
                      <a:srgbClr val="6666FF"/>
                    </a:solidFill>
                  </a:rPr>
                  <a:t>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143000"/>
                <a:ext cx="8572475" cy="2677656"/>
              </a:xfrm>
              <a:prstGeom prst="rect">
                <a:avLst/>
              </a:prstGeom>
              <a:blipFill>
                <a:blip r:embed="rId3"/>
                <a:stretch>
                  <a:fillRect l="-1138" t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8989497"/>
              </p:ext>
            </p:extLst>
          </p:nvPr>
        </p:nvGraphicFramePr>
        <p:xfrm>
          <a:off x="617511" y="3643648"/>
          <a:ext cx="339725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6" name="Equation" r:id="rId4" imgW="1942920" imgH="431640" progId="Equation.DSMT4">
                  <p:embed/>
                </p:oleObj>
              </mc:Choice>
              <mc:Fallback>
                <p:oleObj name="Equation" r:id="rId4" imgW="1942920" imgH="43164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7511" y="3643648"/>
                        <a:ext cx="3397250" cy="811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79" y="3047616"/>
            <a:ext cx="3919713" cy="3628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5749" y="4897123"/>
                <a:ext cx="337624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Repeat the same problem </a:t>
                </a:r>
              </a:p>
              <a:p>
                <a:r>
                  <a:rPr lang="en-US" dirty="0" smtClean="0"/>
                  <a:t>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=15</m:t>
                    </m:r>
                  </m:oMath>
                </a14:m>
                <a:r>
                  <a:rPr lang="en-US" dirty="0" smtClean="0"/>
                  <a:t> but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49" y="4897123"/>
                <a:ext cx="3376245" cy="830997"/>
              </a:xfrm>
              <a:prstGeom prst="rect">
                <a:avLst/>
              </a:prstGeom>
              <a:blipFill>
                <a:blip r:embed="rId7"/>
                <a:stretch>
                  <a:fillRect l="-2888" t="-5839" r="-1625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2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Standard Normal Distribution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19201" y="1371600"/>
                <a:ext cx="71628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“Standard” normal distribution is the normal distribution </a:t>
                </a:r>
              </a:p>
              <a:p>
                <a:r>
                  <a:rPr lang="en-US" dirty="0" smtClean="0"/>
                  <a:t>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</m:t>
                    </m:r>
                  </m:oMath>
                </a14:m>
                <a:r>
                  <a:rPr lang="en-US" dirty="0" smtClean="0"/>
                  <a:t> This becomes: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Cumulative of this function is available as standard graphs/tables/software. </a:t>
                </a:r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1" y="1371600"/>
                <a:ext cx="7162800" cy="3416320"/>
              </a:xfrm>
              <a:prstGeom prst="rect">
                <a:avLst/>
              </a:prstGeom>
              <a:blipFill>
                <a:blip r:embed="rId2"/>
                <a:stretch>
                  <a:fillRect l="-1277" t="-1429" r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6"/>
              <p:cNvSpPr>
                <a:spLocks noChangeArrowheads="1"/>
              </p:cNvSpPr>
              <p:nvPr/>
            </p:nvSpPr>
            <p:spPr bwMode="auto">
              <a:xfrm>
                <a:off x="1447800" y="2187540"/>
                <a:ext cx="4038600" cy="98232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en-US" sz="2800" dirty="0">
                  <a:latin typeface="Times-Roman;Times-Bold" charset="0"/>
                </a:endParaRPr>
              </a:p>
            </p:txBody>
          </p:sp>
        </mc:Choice>
        <mc:Fallback xmlns="">
          <p:sp>
            <p:nvSpPr>
              <p:cNvPr id="6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7800" y="2187540"/>
                <a:ext cx="4038600" cy="982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6E3E5-CCCB-451C-94E1-5E076437B71A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485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DAC20-F2C5-415B-B388-2B26229B6CD6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26</a:t>
            </a:fld>
            <a:endParaRPr lang="en-US" alt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Using standard </a:t>
            </a:r>
            <a:r>
              <a:rPr lang="en-US" altLang="en-US" sz="3600" b="1" dirty="0">
                <a:solidFill>
                  <a:srgbClr val="0066FF"/>
                </a:solidFill>
              </a:rPr>
              <a:t>n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ormal distribution:</a:t>
            </a:r>
          </a:p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 </a:t>
            </a:r>
            <a:r>
              <a:rPr lang="en-US" altLang="en-US" sz="3600" b="1" dirty="0">
                <a:solidFill>
                  <a:srgbClr val="0066FF"/>
                </a:solidFill>
              </a:rPr>
              <a:t>S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hifting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99561" y="4256820"/>
                <a:ext cx="303967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Standard Normal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561" y="4256820"/>
                <a:ext cx="3039678" cy="830997"/>
              </a:xfrm>
              <a:prstGeom prst="rect">
                <a:avLst/>
              </a:prstGeom>
              <a:blipFill>
                <a:blip r:embed="rId3"/>
                <a:stretch>
                  <a:fillRect l="-3006" t="-5839"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257800" y="4256820"/>
                <a:ext cx="199131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Normal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=2;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4256820"/>
                <a:ext cx="1991314" cy="1200329"/>
              </a:xfrm>
              <a:prstGeom prst="rect">
                <a:avLst/>
              </a:prstGeom>
              <a:blipFill>
                <a:blip r:embed="rId4"/>
                <a:stretch>
                  <a:fillRect l="-4908" t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80" y="919707"/>
            <a:ext cx="3603640" cy="33832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8360" y="920205"/>
            <a:ext cx="3603640" cy="3383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70895" y="5097840"/>
                <a:ext cx="843602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Same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 smtClean="0"/>
                  <a:t> case: If we want to know the value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 smtClean="0"/>
                  <a:t> in the right </a:t>
                </a:r>
              </a:p>
              <a:p>
                <a:r>
                  <a:rPr lang="en-US" dirty="0" smtClean="0"/>
                  <a:t>side plot, we can read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=3−2=1</m:t>
                    </m:r>
                  </m:oMath>
                </a14:m>
                <a:r>
                  <a:rPr lang="en-US" dirty="0" smtClean="0"/>
                  <a:t> in the left side plot. 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95" y="5097840"/>
                <a:ext cx="8436027" cy="830997"/>
              </a:xfrm>
              <a:prstGeom prst="rect">
                <a:avLst/>
              </a:prstGeom>
              <a:blipFill>
                <a:blip r:embed="rId7"/>
                <a:stretch>
                  <a:fillRect l="-1084" t="-5839" r="-145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409723"/>
              </p:ext>
            </p:extLst>
          </p:nvPr>
        </p:nvGraphicFramePr>
        <p:xfrm>
          <a:off x="3962400" y="6006068"/>
          <a:ext cx="1396744" cy="394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2" name="Equation" r:id="rId8" imgW="583920" imgH="164880" progId="Equation.DSMT4">
                  <p:embed/>
                </p:oleObj>
              </mc:Choice>
              <mc:Fallback>
                <p:oleObj name="Equation" r:id="rId8" imgW="58392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62400" y="6006068"/>
                        <a:ext cx="1396744" cy="394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847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ABEEB-AAB8-4930-A552-F83E401ACB34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625960" y="1363492"/>
            <a:ext cx="3603640" cy="338328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63492"/>
            <a:ext cx="3603640" cy="3383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19200" y="4860195"/>
                <a:ext cx="303967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Standard Normal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860195"/>
                <a:ext cx="3039678" cy="830997"/>
              </a:xfrm>
              <a:prstGeom prst="rect">
                <a:avLst/>
              </a:prstGeom>
              <a:blipFill>
                <a:blip r:embed="rId4"/>
                <a:stretch>
                  <a:fillRect l="-3006" t="-5839"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181600" y="4860195"/>
                <a:ext cx="197932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Normal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=2;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4860195"/>
                <a:ext cx="1979324" cy="1200329"/>
              </a:xfrm>
              <a:prstGeom prst="rect">
                <a:avLst/>
              </a:prstGeom>
              <a:blipFill>
                <a:blip r:embed="rId5"/>
                <a:stretch>
                  <a:fillRect l="-4615" t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685800" y="87841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Using standard normal distribution:</a:t>
            </a:r>
          </a:p>
          <a:p>
            <a:pPr eaLnBrk="1" hangingPunct="1"/>
            <a:r>
              <a:rPr lang="en-US" altLang="en-US" sz="3600" b="1" dirty="0" smtClean="0">
                <a:solidFill>
                  <a:srgbClr val="0066FF"/>
                </a:solidFill>
              </a:rPr>
              <a:t>Shifting and scaling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60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>
                <a:spLocks noChangeArrowheads="1"/>
              </p:cNvSpPr>
              <p:nvPr/>
            </p:nvSpPr>
            <p:spPr bwMode="auto">
              <a:xfrm>
                <a:off x="228600" y="533400"/>
                <a:ext cx="8839200" cy="1143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3600" b="1" dirty="0" smtClean="0">
                    <a:solidFill>
                      <a:srgbClr val="0066FF"/>
                    </a:solidFill>
                  </a:rPr>
                  <a:t>          Using standard </a:t>
                </a:r>
                <a:r>
                  <a:rPr lang="en-US" altLang="en-US" sz="3600" b="1" dirty="0">
                    <a:solidFill>
                      <a:srgbClr val="0066FF"/>
                    </a:solidFill>
                  </a:rPr>
                  <a:t>n</a:t>
                </a:r>
                <a:r>
                  <a:rPr lang="en-US" altLang="en-US" sz="3600" b="1" dirty="0" smtClean="0">
                    <a:solidFill>
                      <a:srgbClr val="0066FF"/>
                    </a:solidFill>
                  </a:rPr>
                  <a:t>ormal distribution</a:t>
                </a:r>
              </a:p>
              <a:p>
                <a:pPr eaLnBrk="1" hangingPunct="1"/>
                <a:r>
                  <a:rPr lang="en-US" altLang="en-US" sz="3600" b="1" dirty="0" smtClean="0">
                    <a:solidFill>
                      <a:srgbClr val="0066FF"/>
                    </a:solidFill>
                  </a:rPr>
                  <a:t>For computing probabilities where </a:t>
                </a:r>
                <a14:m>
                  <m:oMath xmlns:m="http://schemas.openxmlformats.org/officeDocument/2006/math">
                    <m:r>
                      <a:rPr lang="en-US" altLang="en-US" sz="3600" b="1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altLang="en-US" sz="3600" b="1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en-US" sz="3600" b="1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en-US" sz="3600" b="1" dirty="0" smtClean="0">
                    <a:solidFill>
                      <a:srgbClr val="0066FF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3600" b="1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altLang="en-US" sz="3600" b="1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en-US" sz="3600" b="1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en-US" sz="3600" b="1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533400"/>
                <a:ext cx="8839200" cy="1143000"/>
              </a:xfrm>
              <a:prstGeom prst="rect">
                <a:avLst/>
              </a:prstGeom>
              <a:blipFill>
                <a:blip r:embed="rId3"/>
                <a:stretch>
                  <a:fillRect l="-2138" t="-35294" b="-459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15108" y="2007121"/>
                <a:ext cx="7494588" cy="3541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Probability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smtClean="0"/>
                  <a:t> takes a value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 smtClean="0"/>
              </a:p>
              <a:p>
                <a:endParaRPr lang="en-US" b="0" dirty="0" smtClean="0"/>
              </a:p>
              <a:p>
                <a:endParaRPr lang="en-US" dirty="0"/>
              </a:p>
              <a:p>
                <a:r>
                  <a:rPr lang="en-US" dirty="0" smtClean="0"/>
                  <a:t>Defining: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;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b="0" dirty="0" smtClean="0"/>
                  <a:t> we have: </a:t>
                </a:r>
              </a:p>
              <a:p>
                <a:endParaRPr lang="en-US" b="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Which is the standard normal distribution is z !!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08" y="2007121"/>
                <a:ext cx="7494588" cy="3541226"/>
              </a:xfrm>
              <a:prstGeom prst="rect">
                <a:avLst/>
              </a:prstGeom>
              <a:blipFill>
                <a:blip r:embed="rId4"/>
                <a:stretch>
                  <a:fillRect l="-1220" t="-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>
                <a:spLocks noChangeArrowheads="1"/>
              </p:cNvSpPr>
              <p:nvPr/>
            </p:nvSpPr>
            <p:spPr bwMode="auto">
              <a:xfrm>
                <a:off x="1066800" y="2388176"/>
                <a:ext cx="6187069" cy="650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alt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altLang="en-US" sz="1600" dirty="0">
                  <a:latin typeface="Times-Roman;Times-Bold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6800" y="2388176"/>
                <a:ext cx="6187069" cy="6505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43000" y="3642850"/>
                <a:ext cx="5334000" cy="6646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alt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en-US" alt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en-US" sz="1800" dirty="0">
                  <a:latin typeface="Times-Roman;Times-Bold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642850"/>
                <a:ext cx="5334000" cy="6646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C9E3-D49C-4DA8-8A5E-FB68101218AB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28</a:t>
            </a:fld>
            <a:endParaRPr lang="en-US" alt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359822"/>
              </p:ext>
            </p:extLst>
          </p:nvPr>
        </p:nvGraphicFramePr>
        <p:xfrm>
          <a:off x="1480038" y="4911568"/>
          <a:ext cx="5353213" cy="938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0" name="Equation" r:id="rId7" imgW="2463480" imgH="431640" progId="Equation.DSMT4">
                  <p:embed/>
                </p:oleObj>
              </mc:Choice>
              <mc:Fallback>
                <p:oleObj name="Equation" r:id="rId7" imgW="24634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80038" y="4911568"/>
                        <a:ext cx="5353213" cy="938192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237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209800"/>
            <a:ext cx="5410200" cy="432528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D4B69-0DE9-42A8-A76D-6BA4AB141AD8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95400" y="179750"/>
            <a:ext cx="7239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Using standard normal Distribution</a:t>
            </a:r>
            <a:endParaRPr lang="en-US" altLang="en-US" sz="2800" dirty="0">
              <a:solidFill>
                <a:schemeClr val="accent2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1676400" y="914400"/>
            <a:ext cx="6477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1143000"/>
            <a:ext cx="84359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Problem: </a:t>
            </a:r>
            <a:r>
              <a:rPr lang="en-US" dirty="0" smtClean="0">
                <a:solidFill>
                  <a:srgbClr val="C00000"/>
                </a:solidFill>
              </a:rPr>
              <a:t>In a school zone, vehicle speed is normally distributed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with mean speed as 15 miles/hr. with standard deviation 1 mile/hr.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What is the probability that </a:t>
            </a:r>
            <a:r>
              <a:rPr lang="en-US" dirty="0">
                <a:solidFill>
                  <a:srgbClr val="C00000"/>
                </a:solidFill>
              </a:rPr>
              <a:t>v</a:t>
            </a:r>
            <a:r>
              <a:rPr lang="en-US" dirty="0" smtClean="0">
                <a:solidFill>
                  <a:srgbClr val="C00000"/>
                </a:solidFill>
              </a:rPr>
              <a:t>ehicle speed will exceed 17 miles/hr.?</a:t>
            </a:r>
          </a:p>
          <a:p>
            <a:r>
              <a:rPr lang="en-US" b="1" dirty="0" smtClean="0">
                <a:solidFill>
                  <a:srgbClr val="6666FF"/>
                </a:solidFill>
              </a:rPr>
              <a:t>Solution: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808430"/>
              </p:ext>
            </p:extLst>
          </p:nvPr>
        </p:nvGraphicFramePr>
        <p:xfrm>
          <a:off x="762000" y="2958461"/>
          <a:ext cx="2360613" cy="242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9" name="Equation" r:id="rId4" imgW="1676160" imgH="1600200" progId="Equation.DSMT4">
                  <p:embed/>
                </p:oleObj>
              </mc:Choice>
              <mc:Fallback>
                <p:oleObj name="Equation" r:id="rId4" imgW="1676160" imgH="16002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2000" y="2958461"/>
                        <a:ext cx="2360613" cy="242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881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04800" y="0"/>
            <a:ext cx="8305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rgbClr val="0066FF"/>
                </a:solidFill>
              </a:rPr>
              <a:t> Should normally used variables be called non-random Variables?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>
            <a:off x="609600" y="1295400"/>
            <a:ext cx="434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914400" y="1371600"/>
            <a:ext cx="7467600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800" dirty="0"/>
          </a:p>
          <a:p>
            <a:pPr>
              <a:buFontTx/>
              <a:buChar char="•"/>
            </a:pPr>
            <a:r>
              <a:rPr lang="en-US" altLang="en-US" sz="2800" dirty="0"/>
              <a:t> </a:t>
            </a:r>
            <a:r>
              <a:rPr lang="en-US" altLang="en-US" sz="2800" dirty="0" smtClean="0"/>
              <a:t>Variable </a:t>
            </a:r>
            <a:r>
              <a:rPr lang="en-US" altLang="en-US" sz="2800" dirty="0"/>
              <a:t>whose </a:t>
            </a:r>
            <a:r>
              <a:rPr lang="en-US" altLang="en-US" sz="2800" dirty="0" smtClean="0"/>
              <a:t>measured </a:t>
            </a:r>
            <a:r>
              <a:rPr lang="en-US" altLang="en-US" sz="2800" dirty="0"/>
              <a:t>value </a:t>
            </a:r>
            <a:r>
              <a:rPr lang="en-US" altLang="en-US" sz="2800" dirty="0" smtClean="0"/>
              <a:t>can not </a:t>
            </a:r>
            <a:r>
              <a:rPr lang="en-US" altLang="en-US" sz="2800" dirty="0"/>
              <a:t>change </a:t>
            </a:r>
            <a:r>
              <a:rPr lang="en-US" altLang="en-US" sz="2800" dirty="0" smtClean="0"/>
              <a:t>    from </a:t>
            </a:r>
            <a:r>
              <a:rPr lang="en-US" altLang="en-US" sz="2800" dirty="0"/>
              <a:t>one </a:t>
            </a:r>
            <a:r>
              <a:rPr lang="en-US" altLang="en-US" sz="2800" b="1" i="1" u="sng" dirty="0"/>
              <a:t>replicate</a:t>
            </a:r>
            <a:r>
              <a:rPr lang="en-US" altLang="en-US" sz="2800" dirty="0"/>
              <a:t> of </a:t>
            </a:r>
            <a:r>
              <a:rPr lang="en-US" altLang="en-US" sz="2800" dirty="0" smtClean="0"/>
              <a:t>the </a:t>
            </a:r>
            <a:r>
              <a:rPr lang="en-US" altLang="en-US" sz="2800" dirty="0"/>
              <a:t>experiment to </a:t>
            </a:r>
            <a:r>
              <a:rPr lang="en-US" altLang="en-US" sz="2800" dirty="0" smtClean="0"/>
              <a:t>another </a:t>
            </a:r>
            <a:r>
              <a:rPr lang="en-US" altLang="en-US" sz="2800" dirty="0"/>
              <a:t>is referred to as a </a:t>
            </a:r>
            <a:r>
              <a:rPr lang="en-US" altLang="en-US" sz="2800" b="1" dirty="0" smtClean="0">
                <a:solidFill>
                  <a:schemeClr val="accent1"/>
                </a:solidFill>
                <a:latin typeface="Times-Roman;Times-Italic;Times-" charset="0"/>
              </a:rPr>
              <a:t>deterministic variable</a:t>
            </a:r>
            <a:r>
              <a:rPr lang="en-US" altLang="en-US" sz="2800" b="1" dirty="0" smtClean="0">
                <a:latin typeface="Times-Roman;Times-Italic;Times-" charset="0"/>
              </a:rPr>
              <a:t>.</a:t>
            </a:r>
          </a:p>
          <a:p>
            <a:endParaRPr lang="en-US" altLang="en-US" sz="2800" b="1" dirty="0" smtClean="0">
              <a:latin typeface="Times-Roman;Times-Italic;Times-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Times-Roman;Times-Italic;Times-" charset="0"/>
              </a:rPr>
              <a:t>Mass of 1 L of water at a given temperature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Times-Roman;Times-Italic;Times-" charset="0"/>
              </a:rPr>
              <a:t>Volume of one </a:t>
            </a:r>
            <a:r>
              <a:rPr lang="en-US" altLang="en-US" dirty="0" err="1" smtClean="0">
                <a:latin typeface="Times-Roman;Times-Italic;Times-" charset="0"/>
              </a:rPr>
              <a:t>mol</a:t>
            </a:r>
            <a:r>
              <a:rPr lang="en-US" altLang="en-US" dirty="0" smtClean="0">
                <a:latin typeface="Times-Roman;Times-Italic;Times-" charset="0"/>
              </a:rPr>
              <a:t> an ideal gas at a given temperature and pressure.</a:t>
            </a:r>
          </a:p>
          <a:p>
            <a:endParaRPr lang="en-US" altLang="en-US" dirty="0" smtClean="0">
              <a:latin typeface="Times-Roman;Times-Italic;Times-" charset="0"/>
            </a:endParaRPr>
          </a:p>
          <a:p>
            <a:r>
              <a:rPr lang="en-US" altLang="en-US" sz="2000" dirty="0" smtClean="0">
                <a:solidFill>
                  <a:srgbClr val="FF0000"/>
                </a:solidFill>
                <a:latin typeface="Times-Roman;Times-Italic;Times-" charset="0"/>
              </a:rPr>
              <a:t>!!! Caution !!! : Variability is inherent in nature and all measurements has some degree of variability.</a:t>
            </a:r>
            <a:endParaRPr lang="en-US" altLang="en-US" sz="2000" dirty="0">
              <a:solidFill>
                <a:srgbClr val="FF0000"/>
              </a:solidFill>
              <a:latin typeface="Times-Roman;Times-Italic;Times-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1697-BD30-4370-A77E-908BA65E8189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421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BBE4-1104-419B-8A55-3B7287EAB6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40962" name="Picture 2" descr="Image result for std normal distribution tab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1" b="33972"/>
          <a:stretch/>
        </p:blipFill>
        <p:spPr bwMode="auto">
          <a:xfrm>
            <a:off x="1143000" y="194310"/>
            <a:ext cx="6934200" cy="603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31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0" y="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Example 3.13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53251" name="Line 3"/>
          <p:cNvSpPr>
            <a:spLocks noChangeShapeType="1"/>
          </p:cNvSpPr>
          <p:nvPr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3253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" b="66546"/>
          <a:stretch/>
        </p:blipFill>
        <p:spPr bwMode="auto">
          <a:xfrm>
            <a:off x="-25400" y="1061484"/>
            <a:ext cx="9194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6194-F44E-44D2-BEC1-16603826140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10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99685"/>
            <a:ext cx="6044609" cy="354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5334000"/>
            <a:ext cx="2771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need to compute 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114589"/>
              </p:ext>
            </p:extLst>
          </p:nvPr>
        </p:nvGraphicFramePr>
        <p:xfrm>
          <a:off x="4152461" y="5433598"/>
          <a:ext cx="2410264" cy="323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2" name="Equation" r:id="rId5" imgW="1511280" imgH="203040" progId="Equation.DSMT4">
                  <p:embed/>
                </p:oleObj>
              </mc:Choice>
              <mc:Fallback>
                <p:oleObj name="Equation" r:id="rId5" imgW="1511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2461" y="5433598"/>
                        <a:ext cx="2410264" cy="323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BBE4-1104-419B-8A55-3B7287EAB6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32</a:t>
            </a:fld>
            <a:endParaRPr lang="en-US" altLang="en-US"/>
          </a:p>
        </p:txBody>
      </p:sp>
      <p:pic>
        <p:nvPicPr>
          <p:cNvPr id="43012" name="Picture 4" descr="Image result for std normal distribution tab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96" t="-645" r="25849" b="61021"/>
          <a:stretch/>
        </p:blipFill>
        <p:spPr bwMode="auto">
          <a:xfrm>
            <a:off x="228600" y="1219200"/>
            <a:ext cx="8387443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51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0" y="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Example 3.13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53251" name="Line 3"/>
          <p:cNvSpPr>
            <a:spLocks noChangeShapeType="1"/>
          </p:cNvSpPr>
          <p:nvPr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2859-A93D-4A67-B7C7-CEC2EFBFB2F7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33</a:t>
            </a:fld>
            <a:endParaRPr lang="en-US" alt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564488"/>
              </p:ext>
            </p:extLst>
          </p:nvPr>
        </p:nvGraphicFramePr>
        <p:xfrm>
          <a:off x="2600325" y="1077556"/>
          <a:ext cx="1480389" cy="80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2" name="Equation" r:id="rId3" imgW="838080" imgH="457200" progId="Equation.DSMT4">
                  <p:embed/>
                </p:oleObj>
              </mc:Choice>
              <mc:Fallback>
                <p:oleObj name="Equation" r:id="rId3" imgW="8380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00325" y="1077556"/>
                        <a:ext cx="1480389" cy="807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80175"/>
              </p:ext>
            </p:extLst>
          </p:nvPr>
        </p:nvGraphicFramePr>
        <p:xfrm>
          <a:off x="744591" y="1111405"/>
          <a:ext cx="1295400" cy="727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3" name="Equation" r:id="rId5" imgW="723600" imgH="406080" progId="Equation.DSMT4">
                  <p:embed/>
                </p:oleObj>
              </mc:Choice>
              <mc:Fallback>
                <p:oleObj name="Equation" r:id="rId5" imgW="7236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4591" y="1111405"/>
                        <a:ext cx="1295400" cy="727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150962"/>
              </p:ext>
            </p:extLst>
          </p:nvPr>
        </p:nvGraphicFramePr>
        <p:xfrm>
          <a:off x="744591" y="2223927"/>
          <a:ext cx="5749925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4" name="Equation" r:id="rId7" imgW="3213000" imgH="457200" progId="Equation.DSMT4">
                  <p:embed/>
                </p:oleObj>
              </mc:Choice>
              <mc:Fallback>
                <p:oleObj name="Equation" r:id="rId7" imgW="3213000" imgH="4572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4591" y="2223927"/>
                        <a:ext cx="5749925" cy="81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83369" y="4605443"/>
                <a:ext cx="242245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 smtClean="0"/>
                  <a:t>92% of the </a:t>
                </a:r>
              </a:p>
              <a:p>
                <a:r>
                  <a:rPr lang="en-US" dirty="0" smtClean="0"/>
                  <a:t>Samples conform.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369" y="4605443"/>
                <a:ext cx="2422458" cy="830997"/>
              </a:xfrm>
              <a:prstGeom prst="rect">
                <a:avLst/>
              </a:prstGeom>
              <a:blipFill>
                <a:blip r:embed="rId9"/>
                <a:stretch>
                  <a:fillRect l="-4030" t="-5839" r="-251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137549"/>
              </p:ext>
            </p:extLst>
          </p:nvPr>
        </p:nvGraphicFramePr>
        <p:xfrm>
          <a:off x="609600" y="3401013"/>
          <a:ext cx="7616075" cy="566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5" name="Equation" r:id="rId10" imgW="2730240" imgH="203040" progId="Equation.DSMT4">
                  <p:embed/>
                </p:oleObj>
              </mc:Choice>
              <mc:Fallback>
                <p:oleObj name="Equation" r:id="rId10" imgW="2730240" imgH="2030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9600" y="3401013"/>
                        <a:ext cx="7616075" cy="566416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269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BBE4-1104-419B-8A55-3B7287EAB6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34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85800"/>
            <a:ext cx="6719708" cy="537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0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Line 3"/>
          <p:cNvSpPr>
            <a:spLocks noChangeShapeType="1"/>
          </p:cNvSpPr>
          <p:nvPr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4277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1916"/>
          <a:stretch/>
        </p:blipFill>
        <p:spPr bwMode="auto">
          <a:xfrm>
            <a:off x="38100" y="1338262"/>
            <a:ext cx="89535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8100" y="-76199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Example 3.13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5BE6D-09B3-4C5D-902B-33B74156B7EF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35</a:t>
            </a:fld>
            <a:endParaRPr lang="en-US" alt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752600" y="3352800"/>
            <a:ext cx="5930922" cy="3352800"/>
            <a:chOff x="774678" y="2667000"/>
            <a:chExt cx="7594644" cy="3657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678" y="2667000"/>
              <a:ext cx="7594644" cy="3657600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V="1">
              <a:off x="2489664" y="5177444"/>
              <a:ext cx="4432068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803047" y="5334000"/>
              <a:ext cx="1805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Specification</a:t>
              </a:r>
              <a:endParaRPr lang="en-US" dirty="0"/>
            </a:p>
          </p:txBody>
        </p: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297221"/>
              </p:ext>
            </p:extLst>
          </p:nvPr>
        </p:nvGraphicFramePr>
        <p:xfrm>
          <a:off x="2452688" y="3013075"/>
          <a:ext cx="453072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6" name="Equation" r:id="rId5" imgW="3225600" imgH="253800" progId="Equation.DSMT4">
                  <p:embed/>
                </p:oleObj>
              </mc:Choice>
              <mc:Fallback>
                <p:oleObj name="Equation" r:id="rId5" imgW="3225600" imgH="2538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52688" y="3013075"/>
                        <a:ext cx="4530725" cy="357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2448" y="2570479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what fraction of shafts </a:t>
            </a:r>
            <a:r>
              <a:rPr lang="en-US" sz="1600" dirty="0" err="1" smtClean="0"/>
              <a:t>confoms</a:t>
            </a:r>
            <a:r>
              <a:rPr lang="en-US" sz="1600" dirty="0" smtClean="0"/>
              <a:t>? 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9050" y="-155348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Other continuous probability distributions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2171700" y="838200"/>
            <a:ext cx="449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761D-C992-4EE9-BF77-F15B31BF1FE4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36</a:t>
            </a:fld>
            <a:endParaRPr lang="en-US" alt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219200"/>
            <a:ext cx="5867400" cy="4909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255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9050" y="-155348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Other continuous probability distributions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2171700" y="838200"/>
            <a:ext cx="449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E4BF-E50A-44CE-B629-D5541FF9A1FE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37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285" y="972998"/>
            <a:ext cx="4668715" cy="5484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72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9050" y="-155348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Other continuous probability distributions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2171700" y="838200"/>
            <a:ext cx="449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02CDF-9BCE-4ED5-A610-7FBAB0D8D61D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38</a:t>
            </a:fld>
            <a:endParaRPr lang="en-US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8" y="1487186"/>
            <a:ext cx="5605086" cy="5295168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0075579"/>
              </p:ext>
            </p:extLst>
          </p:nvPr>
        </p:nvGraphicFramePr>
        <p:xfrm>
          <a:off x="4381500" y="1029809"/>
          <a:ext cx="3669483" cy="801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20" name="Equation" r:id="rId4" imgW="1917360" imgH="419040" progId="Equation.DSMT4">
                  <p:embed/>
                </p:oleObj>
              </mc:Choice>
              <mc:Fallback>
                <p:oleObj name="Equation" r:id="rId4" imgW="19173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81500" y="1029809"/>
                        <a:ext cx="3669483" cy="801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111606" y="1199946"/>
            <a:ext cx="2241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88A21-BB9B-4C8D-AB9C-D618CE4F04F8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39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050" y="-155348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          Using Beta distribution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2171700" y="838200"/>
            <a:ext cx="449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9914" y="987652"/>
                <a:ext cx="841833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 smtClean="0">
                    <a:solidFill>
                      <a:srgbClr val="C00000"/>
                    </a:solidFill>
                  </a:rPr>
                  <a:t>3-76: The length of stay at an emergency department is the </a:t>
                </a:r>
              </a:p>
              <a:p>
                <a:pPr algn="just"/>
                <a:r>
                  <a:rPr lang="en-US" dirty="0" smtClean="0">
                    <a:solidFill>
                      <a:srgbClr val="C00000"/>
                    </a:solidFill>
                  </a:rPr>
                  <a:t>sum of the waiting and service time.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denote the proportion</a:t>
                </a:r>
              </a:p>
              <a:p>
                <a:pPr algn="just"/>
                <a:r>
                  <a:rPr lang="en-US" dirty="0" smtClean="0">
                    <a:solidFill>
                      <a:srgbClr val="C00000"/>
                    </a:solidFill>
                  </a:rPr>
                  <a:t>of time spent waiting. The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is known to</a:t>
                </a:r>
              </a:p>
              <a:p>
                <a:pPr algn="just"/>
                <a:r>
                  <a:rPr lang="en-US" dirty="0" smtClean="0">
                    <a:solidFill>
                      <a:srgbClr val="C00000"/>
                    </a:solidFill>
                  </a:rPr>
                  <a:t>follow Beta distribution with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=10,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. Find the probability </a:t>
                </a:r>
              </a:p>
              <a:p>
                <a:pPr algn="just"/>
                <a:r>
                  <a:rPr lang="en-US" dirty="0" smtClean="0">
                    <a:solidFill>
                      <a:srgbClr val="C00000"/>
                    </a:solidFill>
                  </a:rPr>
                  <a:t>that </a:t>
                </a:r>
                <a:r>
                  <a:rPr lang="en-US" u="sng" dirty="0" smtClean="0">
                    <a:solidFill>
                      <a:srgbClr val="C00000"/>
                    </a:solidFill>
                  </a:rPr>
                  <a:t>90% or more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proportion of time goes into waiting. </a:t>
                </a:r>
              </a:p>
              <a:p>
                <a:r>
                  <a:rPr lang="en-US" dirty="0" smtClean="0">
                    <a:solidFill>
                      <a:srgbClr val="6666FF"/>
                    </a:solidFill>
                  </a:rPr>
                  <a:t>Solution:   </a:t>
                </a:r>
                <a:endParaRPr lang="en-US" dirty="0">
                  <a:solidFill>
                    <a:srgbClr val="6666FF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14" y="987652"/>
                <a:ext cx="8418336" cy="2308324"/>
              </a:xfrm>
              <a:prstGeom prst="rect">
                <a:avLst/>
              </a:prstGeom>
              <a:blipFill>
                <a:blip r:embed="rId3"/>
                <a:stretch>
                  <a:fillRect l="-1086" t="-2111" r="-941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622621"/>
              </p:ext>
            </p:extLst>
          </p:nvPr>
        </p:nvGraphicFramePr>
        <p:xfrm>
          <a:off x="730250" y="3548063"/>
          <a:ext cx="1847850" cy="240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1" name="Equation" r:id="rId4" imgW="1091880" imgH="1422360" progId="Equation.DSMT4">
                  <p:embed/>
                </p:oleObj>
              </mc:Choice>
              <mc:Fallback>
                <p:oleObj name="Equation" r:id="rId4" imgW="109188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0250" y="3548063"/>
                        <a:ext cx="1847850" cy="2408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3259476"/>
            <a:ext cx="3255573" cy="30976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6425" y="3302910"/>
            <a:ext cx="3209925" cy="305422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8323384" y="3558846"/>
            <a:ext cx="0" cy="24609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6037385" y="5192161"/>
            <a:ext cx="2590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51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762000" y="0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b="1" dirty="0" smtClean="0">
                <a:solidFill>
                  <a:srgbClr val="0066FF"/>
                </a:solidFill>
              </a:rPr>
              <a:t>Discrete and continuous random variables</a:t>
            </a:r>
            <a:endParaRPr lang="en-US" altLang="en-US" sz="3200" b="1" dirty="0">
              <a:solidFill>
                <a:srgbClr val="0066FF"/>
              </a:solidFill>
            </a:endParaRPr>
          </a:p>
        </p:txBody>
      </p:sp>
      <p:sp>
        <p:nvSpPr>
          <p:cNvPr id="22531" name="Line 3"/>
          <p:cNvSpPr>
            <a:spLocks noChangeShapeType="1"/>
          </p:cNvSpPr>
          <p:nvPr/>
        </p:nvSpPr>
        <p:spPr bwMode="auto">
          <a:xfrm>
            <a:off x="586581" y="990600"/>
            <a:ext cx="8229600" cy="3810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38200" y="3092863"/>
            <a:ext cx="773160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/>
              <a:t>N</a:t>
            </a:r>
            <a:r>
              <a:rPr lang="en-US" dirty="0" smtClean="0"/>
              <a:t>umber of text messages received in a day. </a:t>
            </a:r>
          </a:p>
          <a:p>
            <a:endParaRPr lang="en-US" dirty="0" smtClean="0"/>
          </a:p>
          <a:p>
            <a:r>
              <a:rPr lang="en-US" dirty="0" smtClean="0"/>
              <a:t>Number of accidents at an intersection.</a:t>
            </a:r>
          </a:p>
          <a:p>
            <a:endParaRPr lang="en-US" dirty="0" smtClean="0"/>
          </a:p>
          <a:p>
            <a:r>
              <a:rPr lang="en-US" dirty="0">
                <a:solidFill>
                  <a:srgbClr val="FF0000"/>
                </a:solidFill>
              </a:rPr>
              <a:t>The lifetime of a biomedical device after implant in a patient.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The strength of a concrete specimen.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24815" y="1234471"/>
            <a:ext cx="70551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Discrete random variables can take values from a finite </a:t>
            </a:r>
          </a:p>
          <a:p>
            <a:r>
              <a:rPr lang="en-US" dirty="0" smtClean="0"/>
              <a:t>Set of discrete numbers. 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Continuous random variables can take any value in a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given range.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BE36-CD14-44EA-86B9-6056ACA56A27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4172-40FB-4388-AC28-636007896DF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40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050" y="-155348"/>
            <a:ext cx="92011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rgbClr val="0066FF"/>
                </a:solidFill>
              </a:rPr>
              <a:t>How do we know the distribution is normal?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2171700" y="838200"/>
            <a:ext cx="449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4076"/>
            <a:ext cx="542290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401876"/>
            <a:ext cx="3733800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91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09600" y="0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 </a:t>
            </a:r>
            <a:r>
              <a:rPr lang="en-US" altLang="en-US" sz="3600" b="1" dirty="0">
                <a:solidFill>
                  <a:srgbClr val="0066FF"/>
                </a:solidFill>
              </a:rPr>
              <a:t>P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robability distribution for    </a:t>
            </a:r>
          </a:p>
          <a:p>
            <a:pPr eaLnBrk="1" hangingPunct="1"/>
            <a:r>
              <a:rPr lang="en-US" altLang="en-US" sz="3600" b="1" dirty="0" smtClean="0">
                <a:solidFill>
                  <a:srgbClr val="0066FF"/>
                </a:solidFill>
              </a:rPr>
              <a:t>           discrete random variables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1524000" y="1219200"/>
            <a:ext cx="6019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85800" y="1676400"/>
                <a:ext cx="8153400" cy="45858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 smtClean="0">
                    <a:solidFill>
                      <a:srgbClr val="000000"/>
                    </a:solidFill>
                  </a:rPr>
                  <a:t>For the card drawing experiment: </a:t>
                </a:r>
              </a:p>
              <a:p>
                <a:r>
                  <a:rPr lang="en-US" sz="2800" dirty="0" smtClean="0">
                    <a:solidFill>
                      <a:srgbClr val="000000"/>
                    </a:solidFill>
                  </a:rPr>
                  <a:t>       P(X=C)=0.25; </a:t>
                </a:r>
              </a:p>
              <a:p>
                <a:r>
                  <a:rPr lang="en-US" sz="2800" dirty="0">
                    <a:solidFill>
                      <a:srgbClr val="000000"/>
                    </a:solidFill>
                  </a:rPr>
                  <a:t> </a:t>
                </a:r>
                <a:r>
                  <a:rPr lang="en-US" sz="2800" dirty="0" smtClean="0">
                    <a:solidFill>
                      <a:srgbClr val="000000"/>
                    </a:solidFill>
                  </a:rPr>
                  <a:t>      P(X=D)=0.25; </a:t>
                </a:r>
              </a:p>
              <a:p>
                <a:r>
                  <a:rPr lang="en-US" sz="2800" dirty="0">
                    <a:solidFill>
                      <a:srgbClr val="000000"/>
                    </a:solidFill>
                  </a:rPr>
                  <a:t> </a:t>
                </a:r>
                <a:r>
                  <a:rPr lang="en-US" sz="2800" dirty="0" smtClean="0">
                    <a:solidFill>
                      <a:srgbClr val="000000"/>
                    </a:solidFill>
                  </a:rPr>
                  <a:t>      P(X=H)=0.25;    </a:t>
                </a:r>
              </a:p>
              <a:p>
                <a:r>
                  <a:rPr lang="en-US" sz="2800" dirty="0">
                    <a:solidFill>
                      <a:srgbClr val="000000"/>
                    </a:solidFill>
                  </a:rPr>
                  <a:t> </a:t>
                </a:r>
                <a:r>
                  <a:rPr lang="en-US" sz="2800" dirty="0" smtClean="0">
                    <a:solidFill>
                      <a:srgbClr val="000000"/>
                    </a:solidFill>
                  </a:rPr>
                  <a:t>      P(X=S)= 0.25</a:t>
                </a:r>
              </a:p>
              <a:p>
                <a:r>
                  <a:rPr lang="en-US" sz="2800" dirty="0" smtClean="0">
                    <a:solidFill>
                      <a:srgbClr val="000000"/>
                    </a:solidFill>
                  </a:rPr>
                  <a:t>    The function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 smtClean="0">
                    <a:solidFill>
                      <a:srgbClr val="000000"/>
                    </a:solidFill>
                  </a:rPr>
                  <a:t> is called </a:t>
                </a:r>
                <a:r>
                  <a:rPr lang="en-US" sz="2800" b="1" dirty="0" smtClean="0">
                    <a:solidFill>
                      <a:srgbClr val="000000"/>
                    </a:solidFill>
                  </a:rPr>
                  <a:t>probability mass function.</a:t>
                </a:r>
                <a:r>
                  <a:rPr lang="en-US" sz="2800" dirty="0" smtClean="0">
                    <a:solidFill>
                      <a:srgbClr val="000000"/>
                    </a:solidFill>
                  </a:rPr>
                  <a:t> In above: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=0.25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000000"/>
                    </a:solidFill>
                  </a:rPr>
                  <a:t>.</a:t>
                </a:r>
              </a:p>
              <a:p>
                <a:endParaRPr lang="en-US" dirty="0">
                  <a:solidFill>
                    <a:srgbClr val="000000"/>
                  </a:solidFill>
                </a:endParaRPr>
              </a:p>
              <a:p>
                <a:r>
                  <a:rPr lang="en-US" dirty="0">
                    <a:solidFill>
                      <a:srgbClr val="6666FF"/>
                    </a:solidFill>
                  </a:rPr>
                  <a:t>How will it change if Ace, King, Queen and Jack of Diamond are missing</a:t>
                </a:r>
                <a:r>
                  <a:rPr lang="en-US" dirty="0" smtClean="0">
                    <a:solidFill>
                      <a:srgbClr val="6666FF"/>
                    </a:solidFill>
                  </a:rPr>
                  <a:t>?</a:t>
                </a:r>
                <a:endParaRPr lang="en-US" dirty="0">
                  <a:solidFill>
                    <a:srgbClr val="6666FF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676400"/>
                <a:ext cx="8153400" cy="4585871"/>
              </a:xfrm>
              <a:prstGeom prst="rect">
                <a:avLst/>
              </a:prstGeom>
              <a:blipFill>
                <a:blip r:embed="rId2"/>
                <a:stretch>
                  <a:fillRect l="-1571" t="-1330" r="-2094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4F02-CA4F-4923-AC0C-E1A253356A00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3992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2296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Common discrete </a:t>
            </a:r>
            <a:r>
              <a:rPr lang="en-US" altLang="en-US" sz="3600" b="1" dirty="0" err="1" smtClean="0">
                <a:solidFill>
                  <a:srgbClr val="0066FF"/>
                </a:solidFill>
              </a:rPr>
              <a:t>pmf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: Binomial Distribution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1371600" y="1143000"/>
            <a:ext cx="6019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2F5AF-CE2B-4204-B714-335EFB284CCE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42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5800" y="1467782"/>
                <a:ext cx="8436861" cy="4955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dirty="0" smtClean="0"/>
                  <a:t>Experiment contains 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 repeated trials. 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Examples: </a:t>
                </a:r>
                <a:r>
                  <a:rPr lang="en-US" sz="2000" dirty="0" smtClean="0">
                    <a:solidFill>
                      <a:srgbClr val="FF0000"/>
                    </a:solidFill>
                  </a:rPr>
                  <a:t>Flipping a fair coin 3 times. </a:t>
                </a:r>
              </a:p>
              <a:p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 smtClean="0">
                    <a:solidFill>
                      <a:srgbClr val="FF0000"/>
                    </a:solidFill>
                  </a:rPr>
                  <a:t>                      Answering 10 multiple choice questions.</a:t>
                </a:r>
              </a:p>
              <a:p>
                <a:endParaRPr lang="en-US" sz="2000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smtClean="0"/>
                  <a:t>2. Each trial results in either “success” or “failure”</a:t>
                </a:r>
              </a:p>
              <a:p>
                <a:r>
                  <a:rPr lang="en-US" sz="2000" dirty="0" smtClean="0">
                    <a:solidFill>
                      <a:srgbClr val="FF0000"/>
                    </a:solidFill>
                  </a:rPr>
                  <a:t>    Head=Success                      Correct=Success </a:t>
                </a:r>
              </a:p>
              <a:p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 smtClean="0">
                    <a:solidFill>
                      <a:srgbClr val="FF0000"/>
                    </a:solidFill>
                  </a:rPr>
                  <a:t>   Tail=Failure                          Incorrect=Failure</a:t>
                </a:r>
              </a:p>
              <a:p>
                <a:endParaRPr lang="en-US" sz="2000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smtClean="0"/>
                  <a:t>3. Probability of success (and failure) remains constant from 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trial to trial. </a:t>
                </a:r>
                <a:r>
                  <a:rPr lang="en-US" sz="2000" dirty="0" smtClean="0">
                    <a:solidFill>
                      <a:srgbClr val="FF0000"/>
                    </a:solidFill>
                  </a:rPr>
                  <a:t>P(H)=0.5,         P(Correct)=0.25</a:t>
                </a:r>
              </a:p>
              <a:p>
                <a:endParaRPr lang="en-US" dirty="0"/>
              </a:p>
              <a:p>
                <a:r>
                  <a:rPr lang="en-US" dirty="0" smtClean="0"/>
                  <a:t>The probability that </a:t>
                </a:r>
                <a:r>
                  <a:rPr lang="en-US" b="1" u="sng" dirty="0" smtClean="0">
                    <a:solidFill>
                      <a:schemeClr val="accent2"/>
                    </a:solidFill>
                  </a:rPr>
                  <a:t>among </a:t>
                </a:r>
                <a14:m>
                  <m:oMath xmlns:m="http://schemas.openxmlformats.org/officeDocument/2006/math">
                    <m:r>
                      <a:rPr lang="en-US" b="1" i="1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u="sng" dirty="0" smtClean="0">
                    <a:solidFill>
                      <a:schemeClr val="accent2"/>
                    </a:solidFill>
                  </a:rPr>
                  <a:t> trials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u="sng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u="sng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u="sng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0" u="sng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u="sng" dirty="0" smtClean="0">
                    <a:solidFill>
                      <a:schemeClr val="accent2"/>
                    </a:solidFill>
                  </a:rPr>
                  <a:t>will be success </a:t>
                </a:r>
                <a:r>
                  <a:rPr lang="en-US" dirty="0" smtClean="0"/>
                  <a:t>is given by: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467782"/>
                <a:ext cx="8436861" cy="4955203"/>
              </a:xfrm>
              <a:prstGeom prst="rect">
                <a:avLst/>
              </a:prstGeom>
              <a:blipFill>
                <a:blip r:embed="rId3"/>
                <a:stretch>
                  <a:fillRect l="-1157" t="-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571538"/>
              </p:ext>
            </p:extLst>
          </p:nvPr>
        </p:nvGraphicFramePr>
        <p:xfrm>
          <a:off x="2405006" y="5707134"/>
          <a:ext cx="4419600" cy="969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0" name="Equation" r:id="rId4" imgW="1968480" imgH="431640" progId="Equation.DSMT4">
                  <p:embed/>
                </p:oleObj>
              </mc:Choice>
              <mc:Fallback>
                <p:oleObj name="Equation" r:id="rId4" imgW="19684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5006" y="5707134"/>
                        <a:ext cx="4419600" cy="969891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128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Binomial Distribution: Plots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82947" name="Line 3"/>
          <p:cNvSpPr>
            <a:spLocks noChangeShapeType="1"/>
          </p:cNvSpPr>
          <p:nvPr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294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1447800"/>
            <a:ext cx="899953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0D5D0-705F-4AF6-8D19-362432229473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09600" y="0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rgbClr val="0066FF"/>
                </a:solidFill>
              </a:rPr>
              <a:t>Example: Binomial Distribution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1905000" y="990600"/>
            <a:ext cx="6019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76B9F-A280-404C-8658-B2BE0379B446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44</a:t>
            </a:fld>
            <a:endParaRPr lang="en-US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98189" y="1295400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6275" y="1295400"/>
            <a:ext cx="84249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3. 106:  A product contains 40 IC. The probability that an IC is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defective is 0.01. The product operates when there are no defective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ICs.  What is the probability that the product operates?</a:t>
            </a: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693148"/>
              </p:ext>
            </p:extLst>
          </p:nvPr>
        </p:nvGraphicFramePr>
        <p:xfrm>
          <a:off x="2513012" y="5628955"/>
          <a:ext cx="4270375" cy="712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7" name="Equation" r:id="rId3" imgW="2514600" imgH="419040" progId="Equation.DSMT4">
                  <p:embed/>
                </p:oleObj>
              </mc:Choice>
              <mc:Fallback>
                <p:oleObj name="Equation" r:id="rId3" imgW="2514600" imgH="41904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3012" y="5628955"/>
                        <a:ext cx="4270375" cy="712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2752732"/>
                <a:ext cx="7269169" cy="3046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The number of functional ICs in the product. </a:t>
                </a:r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40 trials involve picking up each of the 40 ICs randomly. </a:t>
                </a:r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Success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IC not defective. Probability: 0.99 </a:t>
                </a:r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Failure</a:t>
                </a:r>
                <a:r>
                  <a:rPr lang="en-US" dirty="0">
                    <a:solidFill>
                      <a:schemeClr val="accent2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IC defective. </a:t>
                </a:r>
                <a:endParaRPr lang="en-US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must have binomial distribution.</a:t>
                </a:r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P(The machine operates)=P(40 success out of 40 trials)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52732"/>
                <a:ext cx="7269169" cy="3046988"/>
              </a:xfrm>
              <a:prstGeom prst="rect">
                <a:avLst/>
              </a:prstGeom>
              <a:blipFill>
                <a:blip r:embed="rId5"/>
                <a:stretch>
                  <a:fillRect l="-1342" t="-1603" r="-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718679"/>
              </p:ext>
            </p:extLst>
          </p:nvPr>
        </p:nvGraphicFramePr>
        <p:xfrm>
          <a:off x="5382668" y="150011"/>
          <a:ext cx="3309994" cy="726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8" name="Equation" r:id="rId6" imgW="1968480" imgH="431640" progId="Equation.DSMT4">
                  <p:embed/>
                </p:oleObj>
              </mc:Choice>
              <mc:Fallback>
                <p:oleObj name="Equation" r:id="rId6" imgW="1968480" imgH="43164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82668" y="150011"/>
                        <a:ext cx="3309994" cy="726386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61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2133600" y="0"/>
            <a:ext cx="457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Poisson </a:t>
            </a:r>
            <a:r>
              <a:rPr lang="en-US" altLang="en-US" sz="3600" b="1" dirty="0">
                <a:solidFill>
                  <a:srgbClr val="0066FF"/>
                </a:solidFill>
              </a:rPr>
              <a:t>Process</a:t>
            </a:r>
          </a:p>
        </p:txBody>
      </p:sp>
      <p:sp>
        <p:nvSpPr>
          <p:cNvPr id="84995" name="Line 3"/>
          <p:cNvSpPr>
            <a:spLocks noChangeShapeType="1"/>
          </p:cNvSpPr>
          <p:nvPr/>
        </p:nvSpPr>
        <p:spPr bwMode="auto">
          <a:xfrm>
            <a:off x="2133600" y="990600"/>
            <a:ext cx="5257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4996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80" t="23114" r="3493" b="11567"/>
          <a:stretch/>
        </p:blipFill>
        <p:spPr bwMode="auto">
          <a:xfrm>
            <a:off x="2362200" y="2958009"/>
            <a:ext cx="4114800" cy="146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33400" y="4343400"/>
                <a:ext cx="858202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And if the </a:t>
                </a:r>
                <a:r>
                  <a:rPr lang="en-US" b="1" u="sng" dirty="0" smtClean="0"/>
                  <a:t>average number of events in the interval</a:t>
                </a:r>
                <a14:m>
                  <m:oMath xmlns:m="http://schemas.openxmlformats.org/officeDocument/2006/math">
                    <m:r>
                      <a:rPr lang="en-US" b="1" i="0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en-US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u="sng" dirty="0" smtClean="0"/>
                  <a:t> </a:t>
                </a:r>
                <a:r>
                  <a:rPr lang="en-US" dirty="0" smtClean="0"/>
                  <a:t>is known, </a:t>
                </a:r>
              </a:p>
              <a:p>
                <a:r>
                  <a:rPr lang="en-US" dirty="0" smtClean="0"/>
                  <a:t>the probability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number of events will occur in the interval</a:t>
                </a:r>
              </a:p>
              <a:p>
                <a:r>
                  <a:rPr lang="en-US" dirty="0" smtClean="0"/>
                  <a:t>is given by: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343400"/>
                <a:ext cx="8582029" cy="1569660"/>
              </a:xfrm>
              <a:prstGeom prst="rect">
                <a:avLst/>
              </a:prstGeom>
              <a:blipFill>
                <a:blip r:embed="rId4"/>
                <a:stretch>
                  <a:fillRect l="-1137" t="-3113" r="-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BE9A-CDBB-47F5-946B-CC434722EA52}" type="datetime1">
              <a:rPr lang="en-US" altLang="en-US" smtClean="0"/>
              <a:t>1/30/2017</a:t>
            </a:fld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45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3400" y="1106801"/>
                <a:ext cx="8323369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Consider arrival of messages in your mailbox. We do not conduct </a:t>
                </a:r>
              </a:p>
              <a:p>
                <a:r>
                  <a:rPr lang="en-US" dirty="0" smtClean="0"/>
                  <a:t>“trials”. We do not have a notion of “either of the two outcomes”. </a:t>
                </a:r>
              </a:p>
              <a:p>
                <a:r>
                  <a:rPr lang="en-US" dirty="0" smtClean="0"/>
                  <a:t>Rather, </a:t>
                </a:r>
                <a:r>
                  <a:rPr lang="en-US" u="sng" dirty="0" smtClean="0"/>
                  <a:t>events occur at random in an interval</a:t>
                </a:r>
                <a:r>
                  <a:rPr lang="en-US" dirty="0" smtClean="0"/>
                  <a:t>. Such a process is </a:t>
                </a:r>
              </a:p>
              <a:p>
                <a:r>
                  <a:rPr lang="en-US" dirty="0" smtClean="0"/>
                  <a:t>called </a:t>
                </a:r>
                <a:r>
                  <a:rPr lang="en-US" b="1" u="sng" dirty="0" smtClean="0">
                    <a:solidFill>
                      <a:srgbClr val="FF0000"/>
                    </a:solidFill>
                  </a:rPr>
                  <a:t>Poisson Process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. </a:t>
                </a:r>
              </a:p>
              <a:p>
                <a:r>
                  <a:rPr 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≡#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of events in a given interval.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106801"/>
                <a:ext cx="8323369" cy="2308324"/>
              </a:xfrm>
              <a:prstGeom prst="rect">
                <a:avLst/>
              </a:prstGeom>
              <a:blipFill>
                <a:blip r:embed="rId5"/>
                <a:stretch>
                  <a:fillRect l="-1172" t="-2116" r="-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498778"/>
              </p:ext>
            </p:extLst>
          </p:nvPr>
        </p:nvGraphicFramePr>
        <p:xfrm>
          <a:off x="3186113" y="5207000"/>
          <a:ext cx="201136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4" name="Equation" r:id="rId6" imgW="927000" imgH="457200" progId="Equation.DSMT4">
                  <p:embed/>
                </p:oleObj>
              </mc:Choice>
              <mc:Fallback>
                <p:oleObj name="Equation" r:id="rId6" imgW="9270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86113" y="5207000"/>
                        <a:ext cx="2011362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D4E8F-DC2B-43D8-A869-79B00CF66306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46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04800" y="-108694"/>
            <a:ext cx="6477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Poisson Process: Example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2133600" y="990600"/>
            <a:ext cx="5257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325" y="1276350"/>
            <a:ext cx="8568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3-124: In an earthquake prone area, on an average 6 earthquakes are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observed per year. What is the probability that there will be 10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tremors in a year?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740176"/>
              </p:ext>
            </p:extLst>
          </p:nvPr>
        </p:nvGraphicFramePr>
        <p:xfrm>
          <a:off x="2919046" y="3888188"/>
          <a:ext cx="300355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3" name="Equation" r:id="rId4" imgW="1384200" imgH="419040" progId="Equation.DSMT4">
                  <p:embed/>
                </p:oleObj>
              </mc:Choice>
              <mc:Fallback>
                <p:oleObj name="Equation" r:id="rId4" imgW="1384200" imgH="4190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19046" y="3888188"/>
                        <a:ext cx="3003550" cy="90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85800" y="5051147"/>
                <a:ext cx="815340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1≡#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of events in a given interval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. (Discrete random variable)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Time between two successive events for the same process. (Continuous </a:t>
                </a:r>
                <a:r>
                  <a:rPr lang="en-US" dirty="0">
                    <a:solidFill>
                      <a:srgbClr val="FF0000"/>
                    </a:solidFill>
                  </a:rPr>
                  <a:t>random variable)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051147"/>
                <a:ext cx="8153400" cy="1569660"/>
              </a:xfrm>
              <a:prstGeom prst="rect">
                <a:avLst/>
              </a:prstGeom>
              <a:blipFill>
                <a:blip r:embed="rId6"/>
                <a:stretch>
                  <a:fillRect l="-1197" t="-3113" r="-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57225" y="2708374"/>
                <a:ext cx="765696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6666FF"/>
                    </a:solidFill>
                  </a:rPr>
                  <a:t>Solution</a:t>
                </a:r>
                <a:r>
                  <a:rPr lang="en-US" dirty="0">
                    <a:solidFill>
                      <a:srgbClr val="6666FF"/>
                    </a:solidFill>
                  </a:rPr>
                  <a:t>: The process is a Poisson process. In this case </a:t>
                </a:r>
              </a:p>
              <a:p>
                <a:r>
                  <a:rPr lang="en-US" dirty="0">
                    <a:solidFill>
                      <a:srgbClr val="6666FF"/>
                    </a:solidFill>
                  </a:rPr>
                  <a:t>The probability of 10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66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6666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6666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6666FF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>
                    <a:solidFill>
                      <a:srgbClr val="6666FF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66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solidFill>
                          <a:srgbClr val="66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>
                    <a:solidFill>
                      <a:srgbClr val="6666FF"/>
                    </a:solidFill>
                  </a:rPr>
                  <a:t>) tremors is given by: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25" y="2708374"/>
                <a:ext cx="7656968" cy="1200329"/>
              </a:xfrm>
              <a:prstGeom prst="rect">
                <a:avLst/>
              </a:prstGeom>
              <a:blipFill>
                <a:blip r:embed="rId11"/>
                <a:stretch>
                  <a:fillRect l="-1274" t="-4061" r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624938"/>
              </p:ext>
            </p:extLst>
          </p:nvPr>
        </p:nvGraphicFramePr>
        <p:xfrm>
          <a:off x="6446838" y="65038"/>
          <a:ext cx="201136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4" name="Equation" r:id="rId12" imgW="927000" imgH="457200" progId="Equation.DSMT4">
                  <p:embed/>
                </p:oleObj>
              </mc:Choice>
              <mc:Fallback>
                <p:oleObj name="Equation" r:id="rId12" imgW="927000" imgH="4572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446838" y="65038"/>
                        <a:ext cx="2011362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898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BBE4-1104-419B-8A55-3B7287EAB6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47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09650" y="0"/>
            <a:ext cx="7524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From Poisson to exponential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16249" y="1154200"/>
                <a:ext cx="5835893" cy="3785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unit of time;  </a:t>
                </a:r>
              </a:p>
              <a:p>
                <a:r>
                  <a:rPr lang="en-US" dirty="0" smtClean="0"/>
                  <a:t>Average rate of process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/>
                  <a:t>/unit time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Avg. number of events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unit time.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249" y="1154200"/>
                <a:ext cx="5835893" cy="3785652"/>
              </a:xfrm>
              <a:prstGeom prst="rect">
                <a:avLst/>
              </a:prstGeom>
              <a:blipFill>
                <a:blip r:embed="rId2"/>
                <a:stretch>
                  <a:fillRect l="-1672" t="-1288" r="-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/>
          <p:cNvGrpSpPr/>
          <p:nvPr/>
        </p:nvGrpSpPr>
        <p:grpSpPr>
          <a:xfrm>
            <a:off x="1516249" y="3255890"/>
            <a:ext cx="6651573" cy="690265"/>
            <a:chOff x="1828800" y="2514600"/>
            <a:chExt cx="6651573" cy="690265"/>
          </a:xfrm>
        </p:grpSpPr>
        <p:grpSp>
          <p:nvGrpSpPr>
            <p:cNvPr id="56" name="Group 55"/>
            <p:cNvGrpSpPr/>
            <p:nvPr/>
          </p:nvGrpSpPr>
          <p:grpSpPr>
            <a:xfrm>
              <a:off x="1828800" y="2514600"/>
              <a:ext cx="6651573" cy="690265"/>
              <a:chOff x="1828800" y="2514600"/>
              <a:chExt cx="6651573" cy="690265"/>
            </a:xfrm>
          </p:grpSpPr>
          <p:cxnSp>
            <p:nvCxnSpPr>
              <p:cNvPr id="58" name="Straight Arrow Connector 57"/>
              <p:cNvCxnSpPr/>
              <p:nvPr/>
            </p:nvCxnSpPr>
            <p:spPr>
              <a:xfrm>
                <a:off x="1828800" y="2819400"/>
                <a:ext cx="57912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Rectangle 58"/>
              <p:cNvSpPr/>
              <p:nvPr/>
            </p:nvSpPr>
            <p:spPr>
              <a:xfrm>
                <a:off x="2743200" y="2514600"/>
                <a:ext cx="3810000" cy="609600"/>
              </a:xfrm>
              <a:prstGeom prst="rect">
                <a:avLst/>
              </a:prstGeom>
              <a:solidFill>
                <a:srgbClr val="6666FF">
                  <a:alpha val="34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4398039" y="2743200"/>
                    <a:ext cx="43441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8039" y="2743200"/>
                    <a:ext cx="434414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Arrow Connector 60"/>
              <p:cNvCxnSpPr/>
              <p:nvPr/>
            </p:nvCxnSpPr>
            <p:spPr>
              <a:xfrm flipV="1">
                <a:off x="4861761" y="2970684"/>
                <a:ext cx="1691439" cy="11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60" idx="1"/>
              </p:cNvCxnSpPr>
              <p:nvPr/>
            </p:nvCxnSpPr>
            <p:spPr>
              <a:xfrm flipH="1" flipV="1">
                <a:off x="2743201" y="2971800"/>
                <a:ext cx="1654838" cy="22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TextBox 62"/>
              <p:cNvSpPr txBox="1"/>
              <p:nvPr/>
            </p:nvSpPr>
            <p:spPr>
              <a:xfrm>
                <a:off x="7658930" y="2588567"/>
                <a:ext cx="821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Time</a:t>
                </a:r>
                <a:endParaRPr lang="en-US" dirty="0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978267" y="2790088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2286000" y="2781296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7010400" y="2778368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2702167" y="277544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695325" y="4673008"/>
                <a:ext cx="815340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solidFill>
                      <a:srgbClr val="36A073"/>
                    </a:solidFill>
                  </a:rPr>
                  <a:t>Number of </a:t>
                </a:r>
                <a:r>
                  <a:rPr lang="en-US" dirty="0">
                    <a:solidFill>
                      <a:srgbClr val="36A073"/>
                    </a:solidFill>
                  </a:rPr>
                  <a:t>events in a given </a:t>
                </a:r>
                <a:r>
                  <a:rPr lang="en-US" dirty="0" smtClean="0">
                    <a:solidFill>
                      <a:srgbClr val="36A073"/>
                    </a:solidFill>
                  </a:rPr>
                  <a:t>interval=0</a:t>
                </a:r>
              </a:p>
              <a:p>
                <a:r>
                  <a:rPr lang="en-US" dirty="0" smtClean="0">
                    <a:solidFill>
                      <a:srgbClr val="36A073"/>
                    </a:solidFill>
                  </a:rPr>
                  <a:t>Time between two successive events (IQ)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36A07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rgbClr val="36A07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36A073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4673008"/>
                <a:ext cx="8153400" cy="1200329"/>
              </a:xfrm>
              <a:prstGeom prst="rect">
                <a:avLst/>
              </a:prstGeom>
              <a:blipFill>
                <a:blip r:embed="rId4"/>
                <a:stretch>
                  <a:fillRect l="-1121" t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4056180" y="2810874"/>
            <a:ext cx="434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IQ</a:t>
            </a:r>
            <a:endParaRPr lang="en-US" sz="1600" dirty="0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4519902" y="2972799"/>
            <a:ext cx="2254147" cy="10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80" idx="1"/>
          </p:cNvCxnSpPr>
          <p:nvPr/>
        </p:nvCxnSpPr>
        <p:spPr>
          <a:xfrm flipH="1">
            <a:off x="2389616" y="2980151"/>
            <a:ext cx="1666564" cy="3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53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BBE4-1104-419B-8A55-3B7287EAB6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48</a:t>
            </a:fld>
            <a:endParaRPr lang="en-US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09650" y="0"/>
            <a:ext cx="7524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From Poisson to exponential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16249" y="1154200"/>
                <a:ext cx="5835893" cy="3785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unit of time;  </a:t>
                </a:r>
              </a:p>
              <a:p>
                <a:r>
                  <a:rPr lang="en-US" dirty="0" smtClean="0"/>
                  <a:t>Average rate of process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/>
                  <a:t>/unit time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Avg. number of events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unit time.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249" y="1154200"/>
                <a:ext cx="5835893" cy="3785652"/>
              </a:xfrm>
              <a:prstGeom prst="rect">
                <a:avLst/>
              </a:prstGeom>
              <a:blipFill>
                <a:blip r:embed="rId2"/>
                <a:stretch>
                  <a:fillRect l="-1672" t="-1288" r="-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/>
          <p:cNvGrpSpPr/>
          <p:nvPr/>
        </p:nvGrpSpPr>
        <p:grpSpPr>
          <a:xfrm>
            <a:off x="1516249" y="3255890"/>
            <a:ext cx="6651573" cy="690265"/>
            <a:chOff x="1828800" y="2514600"/>
            <a:chExt cx="6651573" cy="690265"/>
          </a:xfrm>
        </p:grpSpPr>
        <p:grpSp>
          <p:nvGrpSpPr>
            <p:cNvPr id="56" name="Group 55"/>
            <p:cNvGrpSpPr/>
            <p:nvPr/>
          </p:nvGrpSpPr>
          <p:grpSpPr>
            <a:xfrm>
              <a:off x="1828800" y="2514600"/>
              <a:ext cx="6651573" cy="690265"/>
              <a:chOff x="1828800" y="2514600"/>
              <a:chExt cx="6651573" cy="690265"/>
            </a:xfrm>
          </p:grpSpPr>
          <p:cxnSp>
            <p:nvCxnSpPr>
              <p:cNvPr id="58" name="Straight Arrow Connector 57"/>
              <p:cNvCxnSpPr/>
              <p:nvPr/>
            </p:nvCxnSpPr>
            <p:spPr>
              <a:xfrm>
                <a:off x="1828800" y="2819400"/>
                <a:ext cx="57912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Rectangle 58"/>
              <p:cNvSpPr/>
              <p:nvPr/>
            </p:nvSpPr>
            <p:spPr>
              <a:xfrm>
                <a:off x="2743200" y="2514600"/>
                <a:ext cx="3810000" cy="609600"/>
              </a:xfrm>
              <a:prstGeom prst="rect">
                <a:avLst/>
              </a:prstGeom>
              <a:solidFill>
                <a:srgbClr val="6666FF">
                  <a:alpha val="34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4398039" y="2743200"/>
                    <a:ext cx="43441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8039" y="2743200"/>
                    <a:ext cx="434414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Arrow Connector 60"/>
              <p:cNvCxnSpPr/>
              <p:nvPr/>
            </p:nvCxnSpPr>
            <p:spPr>
              <a:xfrm flipV="1">
                <a:off x="4861761" y="2970684"/>
                <a:ext cx="1691439" cy="11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60" idx="1"/>
              </p:cNvCxnSpPr>
              <p:nvPr/>
            </p:nvCxnSpPr>
            <p:spPr>
              <a:xfrm flipH="1" flipV="1">
                <a:off x="2743201" y="2971800"/>
                <a:ext cx="1654838" cy="22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TextBox 62"/>
              <p:cNvSpPr txBox="1"/>
              <p:nvPr/>
            </p:nvSpPr>
            <p:spPr>
              <a:xfrm>
                <a:off x="7658930" y="2588567"/>
                <a:ext cx="821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Time</a:t>
                </a:r>
                <a:endParaRPr lang="en-US" dirty="0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978267" y="2790088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2286000" y="2781296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6256151" y="2778368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2702167" y="277544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695325" y="4673008"/>
                <a:ext cx="815340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Number of </a:t>
                </a:r>
                <a:r>
                  <a:rPr lang="en-US" dirty="0">
                    <a:solidFill>
                      <a:srgbClr val="C00000"/>
                    </a:solidFill>
                  </a:rPr>
                  <a:t>events in a given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interval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0</a:t>
                </a: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Time between two successive events (IQ)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4673008"/>
                <a:ext cx="8153400" cy="1200329"/>
              </a:xfrm>
              <a:prstGeom prst="rect">
                <a:avLst/>
              </a:prstGeom>
              <a:blipFill>
                <a:blip r:embed="rId4"/>
                <a:stretch>
                  <a:fillRect l="-1121" t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4056180" y="2810874"/>
            <a:ext cx="434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IQ</a:t>
            </a:r>
            <a:endParaRPr lang="en-US" sz="16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519902" y="2971800"/>
            <a:ext cx="1423698" cy="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1"/>
          </p:cNvCxnSpPr>
          <p:nvPr/>
        </p:nvCxnSpPr>
        <p:spPr>
          <a:xfrm flipH="1">
            <a:off x="2389616" y="2980151"/>
            <a:ext cx="1666564" cy="3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39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BBE4-1104-419B-8A55-3B7287EAB6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49</a:t>
            </a:fld>
            <a:endParaRPr lang="en-US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09650" y="0"/>
            <a:ext cx="7524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From Poisson to exponential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16249" y="1154200"/>
                <a:ext cx="5835893" cy="3785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unit of time;  </a:t>
                </a:r>
              </a:p>
              <a:p>
                <a:r>
                  <a:rPr lang="en-US" dirty="0" smtClean="0"/>
                  <a:t>Average rate of process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/>
                  <a:t>/unit time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Avg. number of events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unit time.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249" y="1154200"/>
                <a:ext cx="5835893" cy="3785652"/>
              </a:xfrm>
              <a:prstGeom prst="rect">
                <a:avLst/>
              </a:prstGeom>
              <a:blipFill>
                <a:blip r:embed="rId2"/>
                <a:stretch>
                  <a:fillRect l="-1672" t="-1288" r="-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/>
          <p:cNvGrpSpPr/>
          <p:nvPr/>
        </p:nvGrpSpPr>
        <p:grpSpPr>
          <a:xfrm>
            <a:off x="1516249" y="3255890"/>
            <a:ext cx="6651573" cy="690265"/>
            <a:chOff x="1828800" y="2514600"/>
            <a:chExt cx="6651573" cy="690265"/>
          </a:xfrm>
        </p:grpSpPr>
        <p:grpSp>
          <p:nvGrpSpPr>
            <p:cNvPr id="56" name="Group 55"/>
            <p:cNvGrpSpPr/>
            <p:nvPr/>
          </p:nvGrpSpPr>
          <p:grpSpPr>
            <a:xfrm>
              <a:off x="1828800" y="2514600"/>
              <a:ext cx="6651573" cy="690265"/>
              <a:chOff x="1828800" y="2514600"/>
              <a:chExt cx="6651573" cy="690265"/>
            </a:xfrm>
          </p:grpSpPr>
          <p:cxnSp>
            <p:nvCxnSpPr>
              <p:cNvPr id="58" name="Straight Arrow Connector 57"/>
              <p:cNvCxnSpPr/>
              <p:nvPr/>
            </p:nvCxnSpPr>
            <p:spPr>
              <a:xfrm>
                <a:off x="1828800" y="2819400"/>
                <a:ext cx="57912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Rectangle 58"/>
              <p:cNvSpPr/>
              <p:nvPr/>
            </p:nvSpPr>
            <p:spPr>
              <a:xfrm>
                <a:off x="2743200" y="2514600"/>
                <a:ext cx="3810000" cy="609600"/>
              </a:xfrm>
              <a:prstGeom prst="rect">
                <a:avLst/>
              </a:prstGeom>
              <a:solidFill>
                <a:srgbClr val="6666FF">
                  <a:alpha val="34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4398039" y="2743200"/>
                    <a:ext cx="43441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8039" y="2743200"/>
                    <a:ext cx="434414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Arrow Connector 60"/>
              <p:cNvCxnSpPr/>
              <p:nvPr/>
            </p:nvCxnSpPr>
            <p:spPr>
              <a:xfrm flipV="1">
                <a:off x="4861761" y="2970684"/>
                <a:ext cx="1691439" cy="11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60" idx="1"/>
              </p:cNvCxnSpPr>
              <p:nvPr/>
            </p:nvCxnSpPr>
            <p:spPr>
              <a:xfrm flipH="1" flipV="1">
                <a:off x="2743201" y="2971800"/>
                <a:ext cx="1654838" cy="22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TextBox 62"/>
              <p:cNvSpPr txBox="1"/>
              <p:nvPr/>
            </p:nvSpPr>
            <p:spPr>
              <a:xfrm>
                <a:off x="7658930" y="2588567"/>
                <a:ext cx="821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Time</a:t>
                </a:r>
                <a:endParaRPr lang="en-US" dirty="0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978267" y="2790088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2286000" y="2781296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7399151" y="2778368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2702167" y="277544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695325" y="4673008"/>
                <a:ext cx="815340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solidFill>
                      <a:srgbClr val="36A073"/>
                    </a:solidFill>
                  </a:rPr>
                  <a:t>Number of </a:t>
                </a:r>
                <a:r>
                  <a:rPr lang="en-US" dirty="0">
                    <a:solidFill>
                      <a:srgbClr val="36A073"/>
                    </a:solidFill>
                  </a:rPr>
                  <a:t>events in a given </a:t>
                </a:r>
                <a:r>
                  <a:rPr lang="en-US" dirty="0" smtClean="0">
                    <a:solidFill>
                      <a:srgbClr val="36A073"/>
                    </a:solidFill>
                  </a:rPr>
                  <a:t>interval=0</a:t>
                </a:r>
              </a:p>
              <a:p>
                <a:r>
                  <a:rPr lang="en-US" dirty="0" smtClean="0">
                    <a:solidFill>
                      <a:srgbClr val="36A073"/>
                    </a:solidFill>
                  </a:rPr>
                  <a:t>Time between two successive events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36A07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36A07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IQ</m:t>
                    </m:r>
                    <m:r>
                      <a:rPr lang="en-US" b="0" i="0" smtClean="0">
                        <a:solidFill>
                          <a:srgbClr val="36A07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 smtClean="0">
                        <a:solidFill>
                          <a:srgbClr val="36A07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rgbClr val="36A07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36A073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4673008"/>
                <a:ext cx="8153400" cy="1200329"/>
              </a:xfrm>
              <a:prstGeom prst="rect">
                <a:avLst/>
              </a:prstGeom>
              <a:blipFill>
                <a:blip r:embed="rId4"/>
                <a:stretch>
                  <a:fillRect l="-1121" t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4056180" y="2810874"/>
            <a:ext cx="434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IQ</a:t>
            </a:r>
            <a:endParaRPr lang="en-US" sz="16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519902" y="2971800"/>
            <a:ext cx="2642898" cy="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1"/>
          </p:cNvCxnSpPr>
          <p:nvPr/>
        </p:nvCxnSpPr>
        <p:spPr>
          <a:xfrm flipH="1">
            <a:off x="2389616" y="2980151"/>
            <a:ext cx="1666564" cy="3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41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62000" y="0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b="1" dirty="0" smtClean="0">
                <a:solidFill>
                  <a:srgbClr val="0066FF"/>
                </a:solidFill>
              </a:rPr>
              <a:t>Probability distribution for random variables</a:t>
            </a:r>
            <a:endParaRPr lang="en-US" altLang="en-US" sz="3200" b="1" dirty="0">
              <a:solidFill>
                <a:srgbClr val="0066FF"/>
              </a:solidFill>
            </a:endParaRPr>
          </a:p>
        </p:txBody>
      </p:sp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586581" y="990600"/>
            <a:ext cx="8229600" cy="3810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4801" y="1295400"/>
            <a:ext cx="86105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smtClean="0"/>
              <a:t>Because of inherent randomness, it is not possible to assert the value of the random variables. But their </a:t>
            </a:r>
            <a:r>
              <a:rPr lang="en-US" i="1" dirty="0" smtClean="0"/>
              <a:t>probable </a:t>
            </a:r>
            <a:r>
              <a:rPr lang="en-US" dirty="0" smtClean="0"/>
              <a:t>range and probability distribution of their values may be known.</a:t>
            </a:r>
          </a:p>
          <a:p>
            <a:pPr algn="just"/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smtClean="0"/>
              <a:t>Example: We cannot predict exactly what will be the temperature of air outside tomorrow morning at 11 am, but we can say that “there is a very less probability that it will be 80 </a:t>
            </a:r>
            <a:r>
              <a:rPr lang="en-US" baseline="30000" dirty="0" err="1" smtClean="0"/>
              <a:t>o</a:t>
            </a:r>
            <a:r>
              <a:rPr lang="en-US" dirty="0" err="1" smtClean="0"/>
              <a:t>F</a:t>
            </a:r>
            <a:r>
              <a:rPr lang="en-US" dirty="0" smtClean="0"/>
              <a:t>”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smtClean="0"/>
              <a:t>Probability =&gt; Relative frequency.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4114800"/>
            <a:ext cx="2981741" cy="204816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B8DD-2144-45B7-ABF1-B80541F33509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105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BBE4-1104-419B-8A55-3B7287EAB6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50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09650" y="0"/>
            <a:ext cx="7524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From Poisson to exponential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16249" y="1154200"/>
                <a:ext cx="5835893" cy="3785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unit of time;  </a:t>
                </a:r>
              </a:p>
              <a:p>
                <a:r>
                  <a:rPr lang="en-US" dirty="0" smtClean="0"/>
                  <a:t>Average rate of process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/>
                  <a:t>/unit time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Avg. number of events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unit time.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249" y="1154200"/>
                <a:ext cx="5835893" cy="3785652"/>
              </a:xfrm>
              <a:prstGeom prst="rect">
                <a:avLst/>
              </a:prstGeom>
              <a:blipFill>
                <a:blip r:embed="rId2"/>
                <a:stretch>
                  <a:fillRect l="-1672" t="-1288" r="-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/>
          <p:cNvGrpSpPr/>
          <p:nvPr/>
        </p:nvGrpSpPr>
        <p:grpSpPr>
          <a:xfrm>
            <a:off x="1516249" y="3255890"/>
            <a:ext cx="6651573" cy="690265"/>
            <a:chOff x="1828800" y="2514600"/>
            <a:chExt cx="6651573" cy="690265"/>
          </a:xfrm>
        </p:grpSpPr>
        <p:grpSp>
          <p:nvGrpSpPr>
            <p:cNvPr id="56" name="Group 55"/>
            <p:cNvGrpSpPr/>
            <p:nvPr/>
          </p:nvGrpSpPr>
          <p:grpSpPr>
            <a:xfrm>
              <a:off x="1828800" y="2514600"/>
              <a:ext cx="6651573" cy="690265"/>
              <a:chOff x="1828800" y="2514600"/>
              <a:chExt cx="6651573" cy="690265"/>
            </a:xfrm>
          </p:grpSpPr>
          <p:cxnSp>
            <p:nvCxnSpPr>
              <p:cNvPr id="58" name="Straight Arrow Connector 57"/>
              <p:cNvCxnSpPr/>
              <p:nvPr/>
            </p:nvCxnSpPr>
            <p:spPr>
              <a:xfrm>
                <a:off x="1828800" y="2819400"/>
                <a:ext cx="57912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Rectangle 58"/>
              <p:cNvSpPr/>
              <p:nvPr/>
            </p:nvSpPr>
            <p:spPr>
              <a:xfrm>
                <a:off x="2743200" y="2514600"/>
                <a:ext cx="3810000" cy="609600"/>
              </a:xfrm>
              <a:prstGeom prst="rect">
                <a:avLst/>
              </a:prstGeom>
              <a:solidFill>
                <a:srgbClr val="6666FF">
                  <a:alpha val="34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4398039" y="2743200"/>
                    <a:ext cx="43441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8039" y="2743200"/>
                    <a:ext cx="434414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Arrow Connector 60"/>
              <p:cNvCxnSpPr/>
              <p:nvPr/>
            </p:nvCxnSpPr>
            <p:spPr>
              <a:xfrm flipV="1">
                <a:off x="4861761" y="2970684"/>
                <a:ext cx="1691439" cy="11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60" idx="1"/>
              </p:cNvCxnSpPr>
              <p:nvPr/>
            </p:nvCxnSpPr>
            <p:spPr>
              <a:xfrm flipH="1" flipV="1">
                <a:off x="2743201" y="2971800"/>
                <a:ext cx="1654838" cy="22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TextBox 62"/>
              <p:cNvSpPr txBox="1"/>
              <p:nvPr/>
            </p:nvSpPr>
            <p:spPr>
              <a:xfrm>
                <a:off x="7658930" y="2588567"/>
                <a:ext cx="821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Time</a:t>
                </a:r>
                <a:endParaRPr lang="en-US" dirty="0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978267" y="2790088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2286000" y="2781296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6637151" y="2778368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2702167" y="277544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695325" y="4673008"/>
                <a:ext cx="815340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solidFill>
                      <a:srgbClr val="36A073"/>
                    </a:solidFill>
                  </a:rPr>
                  <a:t>Number of </a:t>
                </a:r>
                <a:r>
                  <a:rPr lang="en-US" dirty="0">
                    <a:solidFill>
                      <a:srgbClr val="36A073"/>
                    </a:solidFill>
                  </a:rPr>
                  <a:t>events in a given </a:t>
                </a:r>
                <a:r>
                  <a:rPr lang="en-US" dirty="0" smtClean="0">
                    <a:solidFill>
                      <a:srgbClr val="36A073"/>
                    </a:solidFill>
                  </a:rPr>
                  <a:t>interval=0</a:t>
                </a:r>
              </a:p>
              <a:p>
                <a:r>
                  <a:rPr lang="en-US" dirty="0" smtClean="0">
                    <a:solidFill>
                      <a:srgbClr val="36A073"/>
                    </a:solidFill>
                  </a:rPr>
                  <a:t>Time between two successive events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36A07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36A07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IQ</m:t>
                    </m:r>
                    <m:r>
                      <a:rPr lang="en-US" b="0" i="0" smtClean="0">
                        <a:solidFill>
                          <a:srgbClr val="36A07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 smtClean="0">
                        <a:solidFill>
                          <a:srgbClr val="36A07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rgbClr val="36A07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36A073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4673008"/>
                <a:ext cx="8153400" cy="1200329"/>
              </a:xfrm>
              <a:prstGeom prst="rect">
                <a:avLst/>
              </a:prstGeom>
              <a:blipFill>
                <a:blip r:embed="rId4"/>
                <a:stretch>
                  <a:fillRect l="-1121" t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4056180" y="2810874"/>
            <a:ext cx="434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IQ</a:t>
            </a:r>
            <a:endParaRPr lang="en-US" sz="16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519902" y="2971800"/>
            <a:ext cx="1880898" cy="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1"/>
          </p:cNvCxnSpPr>
          <p:nvPr/>
        </p:nvCxnSpPr>
        <p:spPr>
          <a:xfrm flipH="1">
            <a:off x="2389616" y="2980151"/>
            <a:ext cx="1666564" cy="3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47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BBE4-1104-419B-8A55-3B7287EAB6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51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09650" y="0"/>
            <a:ext cx="7524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From Poisson to exponential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16249" y="1154200"/>
                <a:ext cx="5835893" cy="3785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unit of time;  </a:t>
                </a:r>
              </a:p>
              <a:p>
                <a:r>
                  <a:rPr lang="en-US" dirty="0" smtClean="0"/>
                  <a:t>Average rate of process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/>
                  <a:t>/unit time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Avg. number of events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unit time.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249" y="1154200"/>
                <a:ext cx="5835893" cy="3785652"/>
              </a:xfrm>
              <a:prstGeom prst="rect">
                <a:avLst/>
              </a:prstGeom>
              <a:blipFill>
                <a:blip r:embed="rId2"/>
                <a:stretch>
                  <a:fillRect l="-1672" t="-1288" r="-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/>
          <p:cNvGrpSpPr/>
          <p:nvPr/>
        </p:nvGrpSpPr>
        <p:grpSpPr>
          <a:xfrm>
            <a:off x="1516249" y="3255890"/>
            <a:ext cx="6651573" cy="690265"/>
            <a:chOff x="1828800" y="2514600"/>
            <a:chExt cx="6651573" cy="690265"/>
          </a:xfrm>
        </p:grpSpPr>
        <p:grpSp>
          <p:nvGrpSpPr>
            <p:cNvPr id="56" name="Group 55"/>
            <p:cNvGrpSpPr/>
            <p:nvPr/>
          </p:nvGrpSpPr>
          <p:grpSpPr>
            <a:xfrm>
              <a:off x="1828800" y="2514600"/>
              <a:ext cx="6651573" cy="690265"/>
              <a:chOff x="1828800" y="2514600"/>
              <a:chExt cx="6651573" cy="690265"/>
            </a:xfrm>
          </p:grpSpPr>
          <p:cxnSp>
            <p:nvCxnSpPr>
              <p:cNvPr id="58" name="Straight Arrow Connector 57"/>
              <p:cNvCxnSpPr/>
              <p:nvPr/>
            </p:nvCxnSpPr>
            <p:spPr>
              <a:xfrm>
                <a:off x="1828800" y="2819400"/>
                <a:ext cx="57912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Rectangle 58"/>
              <p:cNvSpPr/>
              <p:nvPr/>
            </p:nvSpPr>
            <p:spPr>
              <a:xfrm>
                <a:off x="2743200" y="2514600"/>
                <a:ext cx="3810000" cy="609600"/>
              </a:xfrm>
              <a:prstGeom prst="rect">
                <a:avLst/>
              </a:prstGeom>
              <a:solidFill>
                <a:srgbClr val="6666FF">
                  <a:alpha val="34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4398039" y="2743200"/>
                    <a:ext cx="43441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8039" y="2743200"/>
                    <a:ext cx="434414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Arrow Connector 60"/>
              <p:cNvCxnSpPr/>
              <p:nvPr/>
            </p:nvCxnSpPr>
            <p:spPr>
              <a:xfrm flipV="1">
                <a:off x="4861761" y="2970684"/>
                <a:ext cx="1691439" cy="11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60" idx="1"/>
              </p:cNvCxnSpPr>
              <p:nvPr/>
            </p:nvCxnSpPr>
            <p:spPr>
              <a:xfrm flipH="1" flipV="1">
                <a:off x="2743201" y="2971800"/>
                <a:ext cx="1654838" cy="22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TextBox 62"/>
              <p:cNvSpPr txBox="1"/>
              <p:nvPr/>
            </p:nvSpPr>
            <p:spPr>
              <a:xfrm>
                <a:off x="7658930" y="2588567"/>
                <a:ext cx="821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Time</a:t>
                </a:r>
                <a:endParaRPr lang="en-US" dirty="0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978267" y="2790088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2286000" y="2781296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3589151" y="2778368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2702167" y="277544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695325" y="4673008"/>
                <a:ext cx="815340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Number of </a:t>
                </a:r>
                <a:r>
                  <a:rPr lang="en-US" dirty="0">
                    <a:solidFill>
                      <a:srgbClr val="C00000"/>
                    </a:solidFill>
                  </a:rPr>
                  <a:t>events in a given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interval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0</a:t>
                </a: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Time between two successive events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4673008"/>
                <a:ext cx="8153400" cy="1200329"/>
              </a:xfrm>
              <a:prstGeom prst="rect">
                <a:avLst/>
              </a:prstGeom>
              <a:blipFill>
                <a:blip r:embed="rId4"/>
                <a:stretch>
                  <a:fillRect l="-1121" t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4648200" y="3522784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477000" y="3522593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657164" y="2810874"/>
            <a:ext cx="434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IQ</a:t>
            </a:r>
            <a:endParaRPr lang="en-US" sz="16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120886" y="2971800"/>
            <a:ext cx="231914" cy="1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1" idx="1"/>
          </p:cNvCxnSpPr>
          <p:nvPr/>
        </p:nvCxnSpPr>
        <p:spPr>
          <a:xfrm flipH="1" flipV="1">
            <a:off x="2430650" y="2971801"/>
            <a:ext cx="226514" cy="8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36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BBE4-1104-419B-8A55-3B7287EAB6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52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09650" y="0"/>
            <a:ext cx="7524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From Poisson to exponential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16249" y="1154200"/>
                <a:ext cx="5835893" cy="3785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unit of time;  </a:t>
                </a:r>
              </a:p>
              <a:p>
                <a:r>
                  <a:rPr lang="en-US" dirty="0" smtClean="0"/>
                  <a:t>Average rate of process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/>
                  <a:t>/unit time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Avg. number of events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unit time.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249" y="1154200"/>
                <a:ext cx="5835893" cy="3785652"/>
              </a:xfrm>
              <a:prstGeom prst="rect">
                <a:avLst/>
              </a:prstGeom>
              <a:blipFill>
                <a:blip r:embed="rId2"/>
                <a:stretch>
                  <a:fillRect l="-1672" t="-1288" r="-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/>
          <p:cNvGrpSpPr/>
          <p:nvPr/>
        </p:nvGrpSpPr>
        <p:grpSpPr>
          <a:xfrm>
            <a:off x="1516249" y="3255890"/>
            <a:ext cx="6651573" cy="690265"/>
            <a:chOff x="1828800" y="2514600"/>
            <a:chExt cx="6651573" cy="690265"/>
          </a:xfrm>
        </p:grpSpPr>
        <p:grpSp>
          <p:nvGrpSpPr>
            <p:cNvPr id="56" name="Group 55"/>
            <p:cNvGrpSpPr/>
            <p:nvPr/>
          </p:nvGrpSpPr>
          <p:grpSpPr>
            <a:xfrm>
              <a:off x="1828800" y="2514600"/>
              <a:ext cx="6651573" cy="690265"/>
              <a:chOff x="1828800" y="2514600"/>
              <a:chExt cx="6651573" cy="690265"/>
            </a:xfrm>
          </p:grpSpPr>
          <p:cxnSp>
            <p:nvCxnSpPr>
              <p:cNvPr id="58" name="Straight Arrow Connector 57"/>
              <p:cNvCxnSpPr/>
              <p:nvPr/>
            </p:nvCxnSpPr>
            <p:spPr>
              <a:xfrm>
                <a:off x="1828800" y="2819400"/>
                <a:ext cx="57912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Rectangle 58"/>
              <p:cNvSpPr/>
              <p:nvPr/>
            </p:nvSpPr>
            <p:spPr>
              <a:xfrm>
                <a:off x="2743200" y="2514600"/>
                <a:ext cx="3810000" cy="609600"/>
              </a:xfrm>
              <a:prstGeom prst="rect">
                <a:avLst/>
              </a:prstGeom>
              <a:solidFill>
                <a:srgbClr val="6666FF">
                  <a:alpha val="34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4398039" y="2743200"/>
                    <a:ext cx="43441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8039" y="2743200"/>
                    <a:ext cx="434414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Arrow Connector 60"/>
              <p:cNvCxnSpPr/>
              <p:nvPr/>
            </p:nvCxnSpPr>
            <p:spPr>
              <a:xfrm flipV="1">
                <a:off x="4861761" y="2970684"/>
                <a:ext cx="1691439" cy="11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60" idx="1"/>
              </p:cNvCxnSpPr>
              <p:nvPr/>
            </p:nvCxnSpPr>
            <p:spPr>
              <a:xfrm flipH="1" flipV="1">
                <a:off x="2743201" y="2971800"/>
                <a:ext cx="1654838" cy="22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TextBox 62"/>
              <p:cNvSpPr txBox="1"/>
              <p:nvPr/>
            </p:nvSpPr>
            <p:spPr>
              <a:xfrm>
                <a:off x="7658930" y="2588567"/>
                <a:ext cx="821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Time</a:t>
                </a:r>
                <a:endParaRPr lang="en-US" dirty="0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978267" y="2790088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2286000" y="2781296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7306949" y="2778368"/>
                <a:ext cx="92202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2702167" y="277544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695325" y="4673008"/>
                <a:ext cx="815340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solidFill>
                      <a:srgbClr val="36A073"/>
                    </a:solidFill>
                  </a:rPr>
                  <a:t>Number of </a:t>
                </a:r>
                <a:r>
                  <a:rPr lang="en-US" dirty="0">
                    <a:solidFill>
                      <a:srgbClr val="36A073"/>
                    </a:solidFill>
                  </a:rPr>
                  <a:t>events in a given </a:t>
                </a:r>
                <a:r>
                  <a:rPr lang="en-US" dirty="0" smtClean="0">
                    <a:solidFill>
                      <a:srgbClr val="36A073"/>
                    </a:solidFill>
                  </a:rPr>
                  <a:t>interval=0</a:t>
                </a:r>
              </a:p>
              <a:p>
                <a:r>
                  <a:rPr lang="en-US" dirty="0" smtClean="0">
                    <a:solidFill>
                      <a:srgbClr val="36A073"/>
                    </a:solidFill>
                  </a:rPr>
                  <a:t>Time between two successive events (IQ)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36A07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rgbClr val="36A07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36A073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4673008"/>
                <a:ext cx="8153400" cy="1200329"/>
              </a:xfrm>
              <a:prstGeom prst="rect">
                <a:avLst/>
              </a:prstGeom>
              <a:blipFill>
                <a:blip r:embed="rId4"/>
                <a:stretch>
                  <a:fillRect l="-1121" t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4056180" y="2810874"/>
            <a:ext cx="434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IQ</a:t>
            </a:r>
            <a:endParaRPr lang="en-US" sz="16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519902" y="2971800"/>
            <a:ext cx="2566698" cy="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1"/>
          </p:cNvCxnSpPr>
          <p:nvPr/>
        </p:nvCxnSpPr>
        <p:spPr>
          <a:xfrm flipH="1">
            <a:off x="2389616" y="2980151"/>
            <a:ext cx="1666564" cy="3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30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BBE4-1104-419B-8A55-3B7287EAB6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53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09650" y="0"/>
            <a:ext cx="7524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From Poisson to exponential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76600" y="2057400"/>
                <a:ext cx="33634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2057400"/>
                <a:ext cx="3363485" cy="461665"/>
              </a:xfrm>
              <a:prstGeom prst="rect">
                <a:avLst/>
              </a:prstGeom>
              <a:blipFill>
                <a:blip r:embed="rId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598619"/>
              </p:ext>
            </p:extLst>
          </p:nvPr>
        </p:nvGraphicFramePr>
        <p:xfrm>
          <a:off x="1330325" y="2787650"/>
          <a:ext cx="614680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56" name="Equation" r:id="rId4" imgW="2831760" imgH="419040" progId="Equation.DSMT4">
                  <p:embed/>
                </p:oleObj>
              </mc:Choice>
              <mc:Fallback>
                <p:oleObj name="Equation" r:id="rId4" imgW="2831760" imgH="41904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0325" y="2787650"/>
                        <a:ext cx="6146800" cy="90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637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BBE4-1104-419B-8A55-3B7287EAB6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54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09650" y="0"/>
            <a:ext cx="7524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From Poisson to exponential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44720" y="1372611"/>
                <a:ext cx="7132722" cy="3046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unit of time;  Average rate of process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/>
                  <a:t>/unit time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Avg. number of events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unit time.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720" y="1372611"/>
                <a:ext cx="7132722" cy="3046988"/>
              </a:xfrm>
              <a:prstGeom prst="rect">
                <a:avLst/>
              </a:prstGeom>
              <a:blipFill>
                <a:blip r:embed="rId3"/>
                <a:stretch>
                  <a:fillRect l="-256" t="-1600" r="-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1828800" y="2819400"/>
            <a:ext cx="5791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743200" y="2514600"/>
            <a:ext cx="3810000" cy="609600"/>
          </a:xfrm>
          <a:prstGeom prst="rect">
            <a:avLst/>
          </a:prstGeom>
          <a:solidFill>
            <a:srgbClr val="6666FF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98039" y="2743200"/>
                <a:ext cx="4344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039" y="2743200"/>
                <a:ext cx="43441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V="1">
            <a:off x="4861761" y="2970684"/>
            <a:ext cx="1691439" cy="11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1"/>
          </p:cNvCxnSpPr>
          <p:nvPr/>
        </p:nvCxnSpPr>
        <p:spPr>
          <a:xfrm flipH="1" flipV="1">
            <a:off x="2743201" y="2971800"/>
            <a:ext cx="1654838" cy="22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658930" y="2588567"/>
            <a:ext cx="82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978267" y="2790088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286000" y="2781296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1" name="Oval 20"/>
          <p:cNvSpPr/>
          <p:nvPr/>
        </p:nvSpPr>
        <p:spPr>
          <a:xfrm>
            <a:off x="7010400" y="2778368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766423"/>
              </p:ext>
            </p:extLst>
          </p:nvPr>
        </p:nvGraphicFramePr>
        <p:xfrm>
          <a:off x="4979988" y="3394075"/>
          <a:ext cx="3500437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4" name="Equation" r:id="rId5" imgW="1612800" imgH="419040" progId="Equation.DSMT4">
                  <p:embed/>
                </p:oleObj>
              </mc:Choice>
              <mc:Fallback>
                <p:oleObj name="Equation" r:id="rId5" imgW="1612800" imgH="41904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79988" y="3394075"/>
                        <a:ext cx="3500437" cy="90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2364727"/>
              </p:ext>
            </p:extLst>
          </p:nvPr>
        </p:nvGraphicFramePr>
        <p:xfrm>
          <a:off x="879963" y="4314088"/>
          <a:ext cx="3692525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5" name="Equation" r:id="rId7" imgW="1701720" imgH="711000" progId="Equation.DSMT4">
                  <p:embed/>
                </p:oleObj>
              </mc:Choice>
              <mc:Fallback>
                <p:oleObj name="Equation" r:id="rId7" imgW="1701720" imgH="711000" progId="Equation.DSMT4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79963" y="4314088"/>
                        <a:ext cx="3692525" cy="154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" name="Group 50"/>
          <p:cNvGrpSpPr/>
          <p:nvPr/>
        </p:nvGrpSpPr>
        <p:grpSpPr>
          <a:xfrm>
            <a:off x="3200400" y="4302125"/>
            <a:ext cx="5410200" cy="1414401"/>
            <a:chOff x="3200400" y="4302125"/>
            <a:chExt cx="5410200" cy="1414401"/>
          </a:xfrm>
        </p:grpSpPr>
        <p:sp>
          <p:nvSpPr>
            <p:cNvPr id="24" name="Freeform 23"/>
            <p:cNvSpPr/>
            <p:nvPr/>
          </p:nvSpPr>
          <p:spPr>
            <a:xfrm>
              <a:off x="4009292" y="4585217"/>
              <a:ext cx="4026877" cy="1120991"/>
            </a:xfrm>
            <a:custGeom>
              <a:avLst/>
              <a:gdLst>
                <a:gd name="connsiteX0" fmla="*/ 0 w 4026877"/>
                <a:gd name="connsiteY0" fmla="*/ 1120991 h 1120991"/>
                <a:gd name="connsiteX1" fmla="*/ 905608 w 4026877"/>
                <a:gd name="connsiteY1" fmla="*/ 698960 h 1120991"/>
                <a:gd name="connsiteX2" fmla="*/ 1450731 w 4026877"/>
                <a:gd name="connsiteY2" fmla="*/ 250552 h 1120991"/>
                <a:gd name="connsiteX3" fmla="*/ 2259623 w 4026877"/>
                <a:gd name="connsiteY3" fmla="*/ 21952 h 1120991"/>
                <a:gd name="connsiteX4" fmla="*/ 2795954 w 4026877"/>
                <a:gd name="connsiteY4" fmla="*/ 786883 h 1120991"/>
                <a:gd name="connsiteX5" fmla="*/ 4026877 w 4026877"/>
                <a:gd name="connsiteY5" fmla="*/ 1120991 h 112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6877" h="1120991">
                  <a:moveTo>
                    <a:pt x="0" y="1120991"/>
                  </a:moveTo>
                  <a:cubicBezTo>
                    <a:pt x="331910" y="982512"/>
                    <a:pt x="663820" y="844033"/>
                    <a:pt x="905608" y="698960"/>
                  </a:cubicBezTo>
                  <a:cubicBezTo>
                    <a:pt x="1147396" y="553887"/>
                    <a:pt x="1225062" y="363387"/>
                    <a:pt x="1450731" y="250552"/>
                  </a:cubicBezTo>
                  <a:cubicBezTo>
                    <a:pt x="1676400" y="137717"/>
                    <a:pt x="2035419" y="-67436"/>
                    <a:pt x="2259623" y="21952"/>
                  </a:cubicBezTo>
                  <a:cubicBezTo>
                    <a:pt x="2483827" y="111340"/>
                    <a:pt x="2501412" y="603710"/>
                    <a:pt x="2795954" y="786883"/>
                  </a:cubicBezTo>
                  <a:cubicBezTo>
                    <a:pt x="3090496" y="970056"/>
                    <a:pt x="3558686" y="1045523"/>
                    <a:pt x="4026877" y="1120991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3200400" y="5715000"/>
              <a:ext cx="5410200" cy="152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905500" y="4302125"/>
              <a:ext cx="0" cy="14128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5905500" y="4585217"/>
              <a:ext cx="266700" cy="2915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5937250" y="4737618"/>
              <a:ext cx="387350" cy="4183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6000750" y="4890018"/>
              <a:ext cx="476250" cy="4842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962650" y="5042418"/>
              <a:ext cx="666750" cy="6484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6296025" y="5194818"/>
              <a:ext cx="485775" cy="4857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6591300" y="5347218"/>
              <a:ext cx="342900" cy="3421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6908800" y="5499618"/>
              <a:ext cx="177800" cy="180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7122501" y="5580583"/>
              <a:ext cx="115766" cy="1164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7312268" y="5582351"/>
              <a:ext cx="114300" cy="1238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7581900" y="5638800"/>
              <a:ext cx="38100" cy="6298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Oval 40"/>
          <p:cNvSpPr/>
          <p:nvPr/>
        </p:nvSpPr>
        <p:spPr>
          <a:xfrm>
            <a:off x="2702167" y="277544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130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A2F3-FC61-4FFD-972C-6FDF48629E0D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55</a:t>
            </a:fld>
            <a:endParaRPr lang="en-US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09650" y="0"/>
            <a:ext cx="6477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Exponential distribution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38200" y="1161133"/>
                <a:ext cx="8153400" cy="526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Time between two successive events for Poisson process is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distributed according to</a:t>
                </a:r>
              </a:p>
              <a:p>
                <a:endParaRPr lang="en-US" dirty="0"/>
              </a:p>
              <a:p>
                <a:endParaRPr lang="en-US" dirty="0" smtClean="0">
                  <a:solidFill>
                    <a:schemeClr val="tx1"/>
                  </a:solidFill>
                </a:endParaRPr>
              </a:p>
              <a:p>
                <a:endParaRPr lang="en-US" dirty="0" smtClean="0">
                  <a:solidFill>
                    <a:srgbClr val="C00000"/>
                  </a:solidFill>
                </a:endParaRPr>
              </a:p>
              <a:p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In </a:t>
                </a:r>
                <a:r>
                  <a:rPr lang="en-US" dirty="0">
                    <a:solidFill>
                      <a:srgbClr val="C00000"/>
                    </a:solidFill>
                  </a:rPr>
                  <a:t>an earthquake prone area, on an average 6 earthquakes are 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observed per year. What is the probability that there will be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no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tremors at least for a month? </a:t>
                </a:r>
              </a:p>
              <a:p>
                <a:endParaRPr lang="en-US" dirty="0" smtClean="0">
                  <a:solidFill>
                    <a:srgbClr val="C00000"/>
                  </a:solidFill>
                </a:endParaRPr>
              </a:p>
              <a:p>
                <a:r>
                  <a:rPr lang="en-US" dirty="0" smtClean="0">
                    <a:solidFill>
                      <a:srgbClr val="6666FF"/>
                    </a:solidFill>
                  </a:rPr>
                  <a:t>Time between two successive tremors is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6666FF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6666FF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>
                  <a:solidFill>
                    <a:srgbClr val="6666F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66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b="0" i="1" smtClean="0">
                        <a:solidFill>
                          <a:srgbClr val="66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rgbClr val="6666FF"/>
                    </a:solidFill>
                  </a:rPr>
                  <a:t>P(No earthquake in a month)= </a:t>
                </a:r>
              </a:p>
              <a:p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61133"/>
                <a:ext cx="8153400" cy="5262979"/>
              </a:xfrm>
              <a:prstGeom prst="rect">
                <a:avLst/>
              </a:prstGeom>
              <a:blipFill>
                <a:blip r:embed="rId3"/>
                <a:stretch>
                  <a:fillRect l="-1197" t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778066"/>
              </p:ext>
            </p:extLst>
          </p:nvPr>
        </p:nvGraphicFramePr>
        <p:xfrm>
          <a:off x="2743200" y="2057400"/>
          <a:ext cx="3121025" cy="1275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1" name="Equation" r:id="rId4" imgW="1739880" imgH="711000" progId="Equation.DSMT4">
                  <p:embed/>
                </p:oleObj>
              </mc:Choice>
              <mc:Fallback>
                <p:oleObj name="Equation" r:id="rId4" imgW="17398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3200" y="2057400"/>
                        <a:ext cx="3121025" cy="1275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842038"/>
              </p:ext>
            </p:extLst>
          </p:nvPr>
        </p:nvGraphicFramePr>
        <p:xfrm>
          <a:off x="2209800" y="5749620"/>
          <a:ext cx="4583112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" name="Equation" r:id="rId6" imgW="2679480" imgH="241200" progId="Equation.DSMT4">
                  <p:embed/>
                </p:oleObj>
              </mc:Choice>
              <mc:Fallback>
                <p:oleObj name="Equation" r:id="rId6" imgW="2679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9800" y="5749620"/>
                        <a:ext cx="4583112" cy="411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01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B372C-2B6C-4FDA-B4A2-03B965FC805C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56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/>
              <p:cNvSpPr>
                <a:spLocks noChangeArrowheads="1"/>
              </p:cNvSpPr>
              <p:nvPr/>
            </p:nvSpPr>
            <p:spPr bwMode="auto">
              <a:xfrm>
                <a:off x="-381000" y="381000"/>
                <a:ext cx="9220200" cy="1143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3600" b="1" dirty="0" smtClean="0">
                    <a:solidFill>
                      <a:srgbClr val="0066FF"/>
                    </a:solidFill>
                  </a:rPr>
                  <a:t>          Expected value (mean, </a:t>
                </a:r>
                <a14:m>
                  <m:oMath xmlns:m="http://schemas.openxmlformats.org/officeDocument/2006/math">
                    <m:r>
                      <a:rPr lang="en-US" altLang="en-US" sz="3600" b="1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altLang="en-US" sz="3600" b="1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3600" b="1" dirty="0" smtClean="0">
                    <a:solidFill>
                      <a:srgbClr val="0066FF"/>
                    </a:solidFill>
                  </a:rPr>
                  <a:t>for discrete distribution (Poisson dist.)</a:t>
                </a:r>
                <a:endParaRPr lang="en-US" altLang="en-US" sz="3600" b="1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4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381000" y="381000"/>
                <a:ext cx="9220200" cy="1143000"/>
              </a:xfrm>
              <a:prstGeom prst="rect">
                <a:avLst/>
              </a:prstGeom>
              <a:blipFill>
                <a:blip r:embed="rId3"/>
                <a:stretch>
                  <a:fillRect t="-11230" b="-2192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812465"/>
              </p:ext>
            </p:extLst>
          </p:nvPr>
        </p:nvGraphicFramePr>
        <p:xfrm>
          <a:off x="668215" y="2209800"/>
          <a:ext cx="8054502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1" name="Equation" r:id="rId4" imgW="3504960" imgH="1193760" progId="Equation.DSMT4">
                  <p:embed/>
                </p:oleObj>
              </mc:Choice>
              <mc:Fallback>
                <p:oleObj name="Equation" r:id="rId4" imgW="3504960" imgH="11937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8215" y="2209800"/>
                        <a:ext cx="8054502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747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40" name="Picture 16" descr="Image result for conical h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1331">
            <a:off x="294599" y="1408703"/>
            <a:ext cx="3846295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3569878"/>
            <a:ext cx="2190750" cy="20859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BBE4-1104-419B-8A55-3B7287EAB6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57</a:t>
            </a:fld>
            <a:endParaRPr lang="en-US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81000" y="381000"/>
            <a:ext cx="9220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600" b="1" dirty="0" smtClean="0">
                <a:solidFill>
                  <a:srgbClr val="0066FF"/>
                </a:solidFill>
              </a:rPr>
              <a:t>          Mathematics and abstraction…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828800"/>
            <a:ext cx="3879669" cy="2357438"/>
          </a:xfrm>
          <a:prstGeom prst="rect">
            <a:avLst/>
          </a:prstGeom>
        </p:spPr>
      </p:pic>
      <p:sp>
        <p:nvSpPr>
          <p:cNvPr id="9" name="AutoShape 14" descr="Image result for a hollow co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64182" y="5786735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 from Google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57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BBE4-1104-419B-8A55-3B7287EAB6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58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81000" y="381000"/>
            <a:ext cx="9220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600" b="1" dirty="0" smtClean="0">
                <a:solidFill>
                  <a:srgbClr val="0066FF"/>
                </a:solidFill>
              </a:rPr>
              <a:t>          Arrival in time vs. arrival in length…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638300" y="1981200"/>
            <a:ext cx="6651573" cy="690265"/>
            <a:chOff x="1635369" y="1981200"/>
            <a:chExt cx="6651573" cy="690265"/>
          </a:xfrm>
        </p:grpSpPr>
        <p:grpSp>
          <p:nvGrpSpPr>
            <p:cNvPr id="5" name="Group 4"/>
            <p:cNvGrpSpPr/>
            <p:nvPr/>
          </p:nvGrpSpPr>
          <p:grpSpPr>
            <a:xfrm>
              <a:off x="1635369" y="1981200"/>
              <a:ext cx="6651573" cy="690265"/>
              <a:chOff x="1828800" y="2514600"/>
              <a:chExt cx="6651573" cy="690265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828800" y="2514600"/>
                <a:ext cx="6651573" cy="690265"/>
                <a:chOff x="1828800" y="2514600"/>
                <a:chExt cx="6651573" cy="690265"/>
              </a:xfrm>
            </p:grpSpPr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1828800" y="2819400"/>
                  <a:ext cx="579120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" name="Rectangle 8"/>
                <p:cNvSpPr/>
                <p:nvPr/>
              </p:nvSpPr>
              <p:spPr>
                <a:xfrm>
                  <a:off x="2743200" y="2514600"/>
                  <a:ext cx="3810000" cy="609600"/>
                </a:xfrm>
                <a:prstGeom prst="rect">
                  <a:avLst/>
                </a:prstGeom>
                <a:solidFill>
                  <a:srgbClr val="6666FF">
                    <a:alpha val="34000"/>
                  </a:srgb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4398039" y="2743200"/>
                      <a:ext cx="43441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8039" y="2743200"/>
                      <a:ext cx="434414" cy="46166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" name="Straight Arrow Connector 10"/>
                <p:cNvCxnSpPr/>
                <p:nvPr/>
              </p:nvCxnSpPr>
              <p:spPr>
                <a:xfrm flipV="1">
                  <a:off x="4861761" y="2970684"/>
                  <a:ext cx="1691439" cy="11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>
                  <a:stCxn id="10" idx="1"/>
                </p:cNvCxnSpPr>
                <p:nvPr/>
              </p:nvCxnSpPr>
              <p:spPr>
                <a:xfrm flipH="1" flipV="1">
                  <a:off x="2743201" y="2971800"/>
                  <a:ext cx="1654838" cy="223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/>
                <p:cNvSpPr txBox="1"/>
                <p:nvPr/>
              </p:nvSpPr>
              <p:spPr>
                <a:xfrm>
                  <a:off x="7658930" y="2588567"/>
                  <a:ext cx="82144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Time</a:t>
                  </a:r>
                  <a:endParaRPr lang="en-US" dirty="0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1978267" y="2790088"/>
                  <a:ext cx="76200" cy="76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2286000" y="2781296"/>
                  <a:ext cx="76200" cy="76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3589151" y="2778368"/>
                  <a:ext cx="76200" cy="76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Oval 6"/>
              <p:cNvSpPr/>
              <p:nvPr/>
            </p:nvSpPr>
            <p:spPr>
              <a:xfrm>
                <a:off x="2702167" y="277544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sp>
          <p:nvSpPr>
            <p:cNvPr id="17" name="Oval 16"/>
            <p:cNvSpPr/>
            <p:nvPr/>
          </p:nvSpPr>
          <p:spPr>
            <a:xfrm>
              <a:off x="3886200" y="2242346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562600" y="2246192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086600" y="2246192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796443"/>
              </p:ext>
            </p:extLst>
          </p:nvPr>
        </p:nvGraphicFramePr>
        <p:xfrm>
          <a:off x="3223419" y="2895600"/>
          <a:ext cx="201136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5" name="Equation" r:id="rId4" imgW="927000" imgH="457200" progId="Equation.DSMT4">
                  <p:embed/>
                </p:oleObj>
              </mc:Choice>
              <mc:Fallback>
                <p:oleObj name="Equation" r:id="rId4" imgW="927000" imgH="45720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23419" y="2895600"/>
                        <a:ext cx="2011362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1638300" y="4343400"/>
            <a:ext cx="6885227" cy="690265"/>
            <a:chOff x="1635369" y="1981200"/>
            <a:chExt cx="6885227" cy="690265"/>
          </a:xfrm>
        </p:grpSpPr>
        <p:grpSp>
          <p:nvGrpSpPr>
            <p:cNvPr id="23" name="Group 22"/>
            <p:cNvGrpSpPr/>
            <p:nvPr/>
          </p:nvGrpSpPr>
          <p:grpSpPr>
            <a:xfrm>
              <a:off x="1635369" y="1981200"/>
              <a:ext cx="6885227" cy="690265"/>
              <a:chOff x="1828800" y="2514600"/>
              <a:chExt cx="6885227" cy="690265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0" y="2514600"/>
                <a:ext cx="6885227" cy="690265"/>
                <a:chOff x="1828800" y="2514600"/>
                <a:chExt cx="6885227" cy="690265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>
                  <a:off x="1828800" y="2819400"/>
                  <a:ext cx="579120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0" name="Rectangle 29"/>
                <p:cNvSpPr/>
                <p:nvPr/>
              </p:nvSpPr>
              <p:spPr>
                <a:xfrm>
                  <a:off x="2743200" y="2514600"/>
                  <a:ext cx="3810000" cy="609600"/>
                </a:xfrm>
                <a:prstGeom prst="rect">
                  <a:avLst/>
                </a:prstGeom>
                <a:solidFill>
                  <a:srgbClr val="6666FF">
                    <a:alpha val="34000"/>
                  </a:srgb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4398039" y="2743200"/>
                      <a:ext cx="43441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98039" y="2743200"/>
                      <a:ext cx="434414" cy="461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2" name="Straight Arrow Connector 31"/>
                <p:cNvCxnSpPr/>
                <p:nvPr/>
              </p:nvCxnSpPr>
              <p:spPr>
                <a:xfrm flipV="1">
                  <a:off x="4861761" y="2970684"/>
                  <a:ext cx="1691439" cy="11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>
                  <a:stCxn id="31" idx="1"/>
                </p:cNvCxnSpPr>
                <p:nvPr/>
              </p:nvCxnSpPr>
              <p:spPr>
                <a:xfrm flipH="1" flipV="1">
                  <a:off x="2743201" y="2971800"/>
                  <a:ext cx="1654838" cy="223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Box 33"/>
                <p:cNvSpPr txBox="1"/>
                <p:nvPr/>
              </p:nvSpPr>
              <p:spPr>
                <a:xfrm>
                  <a:off x="7658930" y="2588567"/>
                  <a:ext cx="105509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Length</a:t>
                  </a:r>
                  <a:endParaRPr lang="en-US" dirty="0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1978267" y="2790088"/>
                  <a:ext cx="76200" cy="76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2286000" y="2781296"/>
                  <a:ext cx="76200" cy="76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3589151" y="2778368"/>
                  <a:ext cx="76200" cy="76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Oval 27"/>
              <p:cNvSpPr/>
              <p:nvPr/>
            </p:nvSpPr>
            <p:spPr>
              <a:xfrm>
                <a:off x="2702167" y="277544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sp>
          <p:nvSpPr>
            <p:cNvPr id="24" name="Oval 23"/>
            <p:cNvSpPr/>
            <p:nvPr/>
          </p:nvSpPr>
          <p:spPr>
            <a:xfrm>
              <a:off x="3886200" y="2242346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5562600" y="2246192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086600" y="2246192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044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BBE4-1104-419B-8A55-3B7287EAB6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59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381000" y="152400"/>
            <a:ext cx="9220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600" b="1" dirty="0" smtClean="0">
                <a:solidFill>
                  <a:srgbClr val="0066FF"/>
                </a:solidFill>
              </a:rPr>
              <a:t>          </a:t>
            </a:r>
            <a:r>
              <a:rPr lang="en-US" altLang="en-US" sz="3600" b="1" dirty="0">
                <a:solidFill>
                  <a:srgbClr val="0066FF"/>
                </a:solidFill>
              </a:rPr>
              <a:t>A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rrival in length…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5108" y="1371600"/>
            <a:ext cx="89466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3-125: Number of cracks in a section of interstate highway assumed to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Follow Poisson distribution with 2 cracks/mile. What is the probability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That there are no cracks in 5 miles?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937983"/>
              </p:ext>
            </p:extLst>
          </p:nvPr>
        </p:nvGraphicFramePr>
        <p:xfrm>
          <a:off x="3223419" y="2895600"/>
          <a:ext cx="201136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70" name="Equation" r:id="rId3" imgW="927000" imgH="457200" progId="Equation.DSMT4">
                  <p:embed/>
                </p:oleObj>
              </mc:Choice>
              <mc:Fallback>
                <p:oleObj name="Equation" r:id="rId3" imgW="927000" imgH="457200" progId="Equation.DSMT4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23419" y="2895600"/>
                        <a:ext cx="2011362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1345834" y="4233208"/>
            <a:ext cx="6885227" cy="701572"/>
            <a:chOff x="1635369" y="1981200"/>
            <a:chExt cx="6885227" cy="701572"/>
          </a:xfrm>
        </p:grpSpPr>
        <p:grpSp>
          <p:nvGrpSpPr>
            <p:cNvPr id="9" name="Group 8"/>
            <p:cNvGrpSpPr/>
            <p:nvPr/>
          </p:nvGrpSpPr>
          <p:grpSpPr>
            <a:xfrm>
              <a:off x="1635369" y="1981200"/>
              <a:ext cx="6885227" cy="701572"/>
              <a:chOff x="1828800" y="2514600"/>
              <a:chExt cx="6885227" cy="70157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828800" y="2514600"/>
                <a:ext cx="6885227" cy="701572"/>
                <a:chOff x="1828800" y="2514600"/>
                <a:chExt cx="6885227" cy="701572"/>
              </a:xfrm>
            </p:grpSpPr>
            <p:cxnSp>
              <p:nvCxnSpPr>
                <p:cNvPr id="15" name="Straight Arrow Connector 14"/>
                <p:cNvCxnSpPr/>
                <p:nvPr/>
              </p:nvCxnSpPr>
              <p:spPr>
                <a:xfrm>
                  <a:off x="1828800" y="2819400"/>
                  <a:ext cx="579120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" name="Rectangle 15"/>
                <p:cNvSpPr/>
                <p:nvPr/>
              </p:nvSpPr>
              <p:spPr>
                <a:xfrm>
                  <a:off x="2743200" y="2514600"/>
                  <a:ext cx="3810000" cy="609600"/>
                </a:xfrm>
                <a:prstGeom prst="rect">
                  <a:avLst/>
                </a:prstGeom>
                <a:solidFill>
                  <a:srgbClr val="6666FF">
                    <a:alpha val="34000"/>
                  </a:srgb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4386405" y="2754507"/>
                      <a:ext cx="109677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a14:m>
                      <a:r>
                        <a:rPr lang="en-US" dirty="0" smtClean="0"/>
                        <a:t> miles</a:t>
                      </a:r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86405" y="2754507"/>
                      <a:ext cx="1096775" cy="46166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667" t="-10526" r="-5556" b="-289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8" name="Straight Arrow Connector 17"/>
                <p:cNvCxnSpPr>
                  <a:stCxn id="17" idx="3"/>
                </p:cNvCxnSpPr>
                <p:nvPr/>
              </p:nvCxnSpPr>
              <p:spPr>
                <a:xfrm flipV="1">
                  <a:off x="5483180" y="2981991"/>
                  <a:ext cx="1058386" cy="334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 flipH="1" flipV="1">
                  <a:off x="2743201" y="2971801"/>
                  <a:ext cx="1336430" cy="135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/>
                <p:cNvSpPr txBox="1"/>
                <p:nvPr/>
              </p:nvSpPr>
              <p:spPr>
                <a:xfrm>
                  <a:off x="7658930" y="2588567"/>
                  <a:ext cx="105509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Length</a:t>
                  </a:r>
                  <a:endParaRPr lang="en-US" dirty="0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1978267" y="2790088"/>
                  <a:ext cx="76200" cy="76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2286000" y="2781296"/>
                  <a:ext cx="76200" cy="76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3589151" y="2778368"/>
                  <a:ext cx="76200" cy="76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Oval 13"/>
              <p:cNvSpPr/>
              <p:nvPr/>
            </p:nvSpPr>
            <p:spPr>
              <a:xfrm>
                <a:off x="2702167" y="277544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sp>
          <p:nvSpPr>
            <p:cNvPr id="10" name="Oval 9"/>
            <p:cNvSpPr/>
            <p:nvPr/>
          </p:nvSpPr>
          <p:spPr>
            <a:xfrm>
              <a:off x="3886200" y="2242346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562600" y="2246192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086600" y="2246192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14400" y="5209259"/>
                <a:ext cx="7701980" cy="993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Average number of cracks in 5 miles is 10.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−10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209259"/>
                <a:ext cx="7701980" cy="993926"/>
              </a:xfrm>
              <a:prstGeom prst="rect">
                <a:avLst/>
              </a:prstGeom>
              <a:blipFill>
                <a:blip r:embed="rId6"/>
                <a:stretch>
                  <a:fillRect l="-1188" t="-4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99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           Probability: Notation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0" y="99060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56" name="Rectangle 6"/>
              <p:cNvSpPr>
                <a:spLocks noChangeArrowheads="1"/>
              </p:cNvSpPr>
              <p:nvPr/>
            </p:nvSpPr>
            <p:spPr bwMode="auto">
              <a:xfrm>
                <a:off x="685800" y="1600200"/>
                <a:ext cx="7772400" cy="3908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buFontTx/>
                  <a:buChar char="•"/>
                </a:pPr>
                <a:r>
                  <a:rPr lang="en-US" altLang="en-US" dirty="0" smtClean="0"/>
                  <a:t> </a:t>
                </a:r>
                <a:r>
                  <a:rPr lang="en-US" altLang="en-US" sz="2800" dirty="0" smtClean="0"/>
                  <a:t>Random variables are denoted by capital letters (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en-US" sz="2800" dirty="0" smtClean="0"/>
                  <a:t>).</a:t>
                </a:r>
              </a:p>
              <a:p>
                <a:endParaRPr lang="en-US" altLang="en-US" b="0" i="1" dirty="0" smtClean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•"/>
                </a:pP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10.8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≤11.2</m:t>
                        </m:r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</m:t>
                    </m:r>
                  </m:oMath>
                </a14:m>
                <a:r>
                  <a:rPr lang="en-US" altLang="en-US" sz="2800" dirty="0" smtClean="0"/>
                  <a:t> : “Probability that the random variable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en-US" sz="2800" dirty="0" smtClean="0"/>
                  <a:t> is greater than (or =) 10.8 and less than </a:t>
                </a:r>
                <a:r>
                  <a:rPr lang="en-US" altLang="en-US" sz="2800" dirty="0"/>
                  <a:t>(or =) 11.2 </a:t>
                </a:r>
                <a:r>
                  <a:rPr lang="en-US" altLang="en-US" sz="2800" dirty="0" smtClean="0"/>
                  <a:t>is 0.25”. </a:t>
                </a:r>
                <a:endParaRPr lang="en-US" altLang="en-US" sz="2800" dirty="0"/>
              </a:p>
              <a:p>
                <a:pPr>
                  <a:buFontTx/>
                  <a:buChar char="•"/>
                </a:pPr>
                <a:endParaRPr lang="en-US" altLang="en-US" sz="2800" dirty="0"/>
              </a:p>
              <a:p>
                <a:pPr>
                  <a:buFontTx/>
                  <a:buChar char="•"/>
                </a:pPr>
                <a:r>
                  <a:rPr lang="en-US" alt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=0.25</m:t>
                    </m:r>
                  </m:oMath>
                </a14:m>
                <a:r>
                  <a:rPr lang="en-US" altLang="en-US" sz="2800" dirty="0" smtClean="0"/>
                  <a:t> where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en-US" sz="2800" dirty="0" smtClean="0"/>
                  <a:t> is the set of all real numbers between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10.8</m:t>
                    </m:r>
                  </m:oMath>
                </a14:m>
                <a:r>
                  <a:rPr lang="en-US" altLang="en-US" sz="2800" dirty="0" smtClean="0"/>
                  <a:t> and 11.2</a:t>
                </a:r>
              </a:p>
              <a:p>
                <a:pPr>
                  <a:buFontTx/>
                  <a:buChar char="•"/>
                </a:pPr>
                <a:endParaRPr lang="en-US" altLang="en-US" sz="2800" dirty="0"/>
              </a:p>
            </p:txBody>
          </p:sp>
        </mc:Choice>
        <mc:Fallback xmlns="">
          <p:sp>
            <p:nvSpPr>
              <p:cNvPr id="23556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600200"/>
                <a:ext cx="7772400" cy="3908762"/>
              </a:xfrm>
              <a:prstGeom prst="rect">
                <a:avLst/>
              </a:prstGeom>
              <a:blipFill>
                <a:blip r:embed="rId3"/>
                <a:stretch>
                  <a:fillRect l="-1647" t="-1716" r="-1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447800" y="5656896"/>
            <a:ext cx="6144631" cy="461665"/>
            <a:chOff x="2008769" y="5867400"/>
            <a:chExt cx="6144631" cy="461665"/>
          </a:xfrm>
        </p:grpSpPr>
        <p:sp>
          <p:nvSpPr>
            <p:cNvPr id="2" name="TextBox 1"/>
            <p:cNvSpPr txBox="1"/>
            <p:nvPr/>
          </p:nvSpPr>
          <p:spPr>
            <a:xfrm>
              <a:off x="2008769" y="5867400"/>
              <a:ext cx="6144631" cy="46166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Is    a continuous or a discrete random variable?</a:t>
              </a:r>
              <a:endParaRPr lang="en-US" dirty="0"/>
            </a:p>
          </p:txBody>
        </p:sp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3038491"/>
                </p:ext>
              </p:extLst>
            </p:nvPr>
          </p:nvGraphicFramePr>
          <p:xfrm>
            <a:off x="2286000" y="5959357"/>
            <a:ext cx="342900" cy="3184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3" name="Equation" r:id="rId4" imgW="177480" imgH="164880" progId="Equation.DSMT4">
                    <p:embed/>
                  </p:oleObj>
                </mc:Choice>
                <mc:Fallback>
                  <p:oleObj name="Equation" r:id="rId4" imgW="177480" imgH="1648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286000" y="5959357"/>
                          <a:ext cx="342900" cy="31840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6CC6-60A9-4DA1-BFDA-FA5C8B44FFA8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BBE4-1104-419B-8A55-3B7287EAB6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60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64" y="1320799"/>
            <a:ext cx="5845061" cy="5118101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381000" y="152400"/>
            <a:ext cx="9220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600" b="1" dirty="0" smtClean="0">
                <a:solidFill>
                  <a:srgbClr val="0066FF"/>
                </a:solidFill>
              </a:rPr>
              <a:t>          Poisson distribution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21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276225" y="53340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600" b="1" dirty="0" smtClean="0">
                <a:solidFill>
                  <a:srgbClr val="0066FF"/>
                </a:solidFill>
              </a:rPr>
              <a:t>Probability distribution for more </a:t>
            </a:r>
            <a:r>
              <a:rPr lang="en-US" altLang="en-US" sz="3600" b="1" dirty="0">
                <a:solidFill>
                  <a:srgbClr val="0066FF"/>
                </a:solidFill>
              </a:rPr>
              <a:t>t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han </a:t>
            </a:r>
            <a:r>
              <a:rPr lang="en-US" altLang="en-US" sz="3600" b="1" dirty="0">
                <a:solidFill>
                  <a:srgbClr val="0066FF"/>
                </a:solidFill>
              </a:rPr>
              <a:t>o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ne </a:t>
            </a:r>
            <a:r>
              <a:rPr lang="en-US" altLang="en-US" sz="3600" b="1" dirty="0">
                <a:solidFill>
                  <a:srgbClr val="0066FF"/>
                </a:solidFill>
              </a:rPr>
              <a:t>r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andom </a:t>
            </a:r>
            <a:r>
              <a:rPr lang="en-US" altLang="en-US" sz="3600" b="1" dirty="0">
                <a:solidFill>
                  <a:srgbClr val="0066FF"/>
                </a:solidFill>
              </a:rPr>
              <a:t>v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ariable </a:t>
            </a:r>
            <a:endParaRPr lang="en-US" altLang="en-US" sz="3600" b="1" dirty="0">
              <a:solidFill>
                <a:srgbClr val="0066FF"/>
              </a:solidFill>
            </a:endParaRPr>
          </a:p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      </a:t>
            </a:r>
          </a:p>
        </p:txBody>
      </p:sp>
      <p:sp>
        <p:nvSpPr>
          <p:cNvPr id="100355" name="Line 3"/>
          <p:cNvSpPr>
            <a:spLocks noChangeShapeType="1"/>
          </p:cNvSpPr>
          <p:nvPr/>
        </p:nvSpPr>
        <p:spPr bwMode="auto">
          <a:xfrm>
            <a:off x="685800" y="1524000"/>
            <a:ext cx="7467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28534-9978-4DA7-88AD-88FF3A2AD9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61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57187" y="1870254"/>
                <a:ext cx="8677275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So far we asked and answered the following question: “What is the probability (or probability density) that the random variable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smtClean="0"/>
                  <a:t> takes the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(or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US" dirty="0" smtClean="0"/>
                  <a:t>)?”</a:t>
                </a:r>
              </a:p>
              <a:p>
                <a:endParaRPr lang="en-US" dirty="0"/>
              </a:p>
              <a:p>
                <a:r>
                  <a:rPr lang="en-US" dirty="0" smtClean="0"/>
                  <a:t>Now we look into the question: </a:t>
                </a:r>
                <a:r>
                  <a:rPr lang="en-US" dirty="0"/>
                  <a:t>“What is the </a:t>
                </a:r>
                <a:r>
                  <a:rPr lang="en-US" dirty="0" smtClean="0"/>
                  <a:t>probability that </a:t>
                </a:r>
                <a:r>
                  <a:rPr lang="en-US" dirty="0"/>
                  <a:t>the random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takes the </a:t>
                </a:r>
                <a:r>
                  <a:rPr lang="en-US" dirty="0"/>
                  <a:t>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(or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) </a:t>
                </a:r>
                <a:r>
                  <a:rPr lang="en-US" b="1" u="sng" dirty="0" smtClean="0"/>
                  <a:t>and </a:t>
                </a:r>
                <a:r>
                  <a:rPr lang="en-US" dirty="0"/>
                  <a:t>the </a:t>
                </a:r>
                <a:r>
                  <a:rPr lang="en-US" dirty="0" smtClean="0"/>
                  <a:t>random </a:t>
                </a:r>
                <a:r>
                  <a:rPr lang="en-US" dirty="0"/>
                  <a:t>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takes the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(or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𝑑𝑦</m:t>
                    </m:r>
                  </m:oMath>
                </a14:m>
                <a:r>
                  <a:rPr lang="en-US" dirty="0" smtClean="0"/>
                  <a:t>)?”</a:t>
                </a:r>
              </a:p>
              <a:p>
                <a:endParaRPr lang="en-US" dirty="0"/>
              </a:p>
              <a:p>
                <a:r>
                  <a:rPr lang="en-US" dirty="0" smtClean="0"/>
                  <a:t>Examples: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Yearly rainfall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and crop production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b="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 smtClean="0"/>
                  <a:t>Length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 smtClean="0"/>
                  <a:t> and </a:t>
                </a:r>
                <a:r>
                  <a:rPr lang="en-US" dirty="0" smtClean="0"/>
                  <a:t>diameter</a:t>
                </a:r>
                <a:r>
                  <a:rPr lang="en-US" b="0" dirty="0" smtClean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b="0" dirty="0" smtClean="0"/>
                  <a:t>of a cylindrical bacterium.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87" y="1870254"/>
                <a:ext cx="8677275" cy="4154984"/>
              </a:xfrm>
              <a:prstGeom prst="rect">
                <a:avLst/>
              </a:prstGeom>
              <a:blipFill>
                <a:blip r:embed="rId2"/>
                <a:stretch>
                  <a:fillRect l="-1124" t="-1175" b="-2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1524000" y="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600" b="1" dirty="0">
                <a:solidFill>
                  <a:schemeClr val="accent2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2"/>
                </a:solidFill>
              </a:rPr>
              <a:t>        Joint </a:t>
            </a:r>
            <a:r>
              <a:rPr lang="en-US" altLang="en-US" sz="3600" b="1" dirty="0">
                <a:solidFill>
                  <a:schemeClr val="accent2"/>
                </a:solidFill>
              </a:rPr>
              <a:t>Distributions</a:t>
            </a:r>
            <a:endParaRPr lang="en-US" altLang="en-US" sz="3200" dirty="0">
              <a:solidFill>
                <a:schemeClr val="accent2"/>
              </a:solidFill>
            </a:endParaRPr>
          </a:p>
        </p:txBody>
      </p:sp>
      <p:sp>
        <p:nvSpPr>
          <p:cNvPr id="100355" name="Line 3"/>
          <p:cNvSpPr>
            <a:spLocks noChangeShapeType="1"/>
          </p:cNvSpPr>
          <p:nvPr/>
        </p:nvSpPr>
        <p:spPr bwMode="auto">
          <a:xfrm>
            <a:off x="1295400" y="990600"/>
            <a:ext cx="6324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F5A4B-4337-4418-BCE9-156499849B5A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62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95400"/>
            <a:ext cx="6858000" cy="4463818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95400"/>
            <a:ext cx="5038725" cy="1058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421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Line 3"/>
          <p:cNvSpPr>
            <a:spLocks noChangeShapeType="1"/>
          </p:cNvSpPr>
          <p:nvPr/>
        </p:nvSpPr>
        <p:spPr bwMode="auto">
          <a:xfrm>
            <a:off x="1524000" y="1143000"/>
            <a:ext cx="5791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2" name="Rectangle 4"/>
          <p:cNvSpPr>
            <a:spLocks noChangeArrowheads="1"/>
          </p:cNvSpPr>
          <p:nvPr/>
        </p:nvSpPr>
        <p:spPr bwMode="auto">
          <a:xfrm>
            <a:off x="2819400" y="304800"/>
            <a:ext cx="2971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Independence</a:t>
            </a:r>
            <a:endParaRPr lang="en-US" altLang="en-US" sz="2800" dirty="0">
              <a:solidFill>
                <a:schemeClr val="accent2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4B1CB-53AE-47B1-AEB9-3133DB510979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63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7200" y="2813736"/>
                <a:ext cx="8633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Joint probability density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𝑑𝑥𝑑𝑦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813736"/>
                <a:ext cx="8633325" cy="461665"/>
              </a:xfrm>
              <a:prstGeom prst="rect">
                <a:avLst/>
              </a:prstGeom>
              <a:blipFill>
                <a:blip r:embed="rId2"/>
                <a:stretch>
                  <a:fillRect l="-1059" t="-10667" r="-49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066800" y="3733800"/>
                <a:ext cx="7160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Joint probability mass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 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733800"/>
                <a:ext cx="7160806" cy="461665"/>
              </a:xfrm>
              <a:prstGeom prst="rect">
                <a:avLst/>
              </a:prstGeom>
              <a:blipFill>
                <a:blip r:embed="rId3"/>
                <a:stretch>
                  <a:fillRect l="-1277" t="-10667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7" y="1296934"/>
            <a:ext cx="5038725" cy="1058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Line 3"/>
          <p:cNvSpPr>
            <a:spLocks noChangeShapeType="1"/>
          </p:cNvSpPr>
          <p:nvPr/>
        </p:nvSpPr>
        <p:spPr bwMode="auto">
          <a:xfrm>
            <a:off x="1524000" y="1143000"/>
            <a:ext cx="5791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2" name="Rectangle 4"/>
          <p:cNvSpPr>
            <a:spLocks noChangeArrowheads="1"/>
          </p:cNvSpPr>
          <p:nvPr/>
        </p:nvSpPr>
        <p:spPr bwMode="auto">
          <a:xfrm>
            <a:off x="2819400" y="304800"/>
            <a:ext cx="2971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Independence</a:t>
            </a:r>
            <a:endParaRPr lang="en-US" altLang="en-US" sz="2800" dirty="0">
              <a:solidFill>
                <a:schemeClr val="accent2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4B1CB-53AE-47B1-AEB9-3133DB510979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64</a:t>
            </a:fld>
            <a:endParaRPr lang="en-US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1486120" y="3577252"/>
            <a:ext cx="2133600" cy="1524000"/>
            <a:chOff x="838200" y="4191000"/>
            <a:chExt cx="2133600" cy="1524000"/>
          </a:xfrm>
        </p:grpSpPr>
        <p:sp>
          <p:nvSpPr>
            <p:cNvPr id="6" name="Rectangle 5"/>
            <p:cNvSpPr/>
            <p:nvPr/>
          </p:nvSpPr>
          <p:spPr>
            <a:xfrm>
              <a:off x="838200" y="4191000"/>
              <a:ext cx="2133600" cy="1524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143000" y="4313402"/>
              <a:ext cx="333375" cy="3048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381250" y="4428392"/>
              <a:ext cx="333375" cy="3048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818200" y="5401407"/>
              <a:ext cx="333375" cy="3048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424112" y="5114192"/>
              <a:ext cx="333375" cy="304800"/>
            </a:xfrm>
            <a:prstGeom prst="ellipse">
              <a:avLst/>
            </a:prstGeom>
            <a:solidFill>
              <a:srgbClr val="6666FF"/>
            </a:solidFill>
            <a:ln>
              <a:solidFill>
                <a:srgbClr val="66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754798" y="4428392"/>
              <a:ext cx="333375" cy="304800"/>
            </a:xfrm>
            <a:prstGeom prst="ellipse">
              <a:avLst/>
            </a:prstGeom>
            <a:solidFill>
              <a:srgbClr val="6666FF"/>
            </a:solidFill>
            <a:ln>
              <a:solidFill>
                <a:srgbClr val="66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190625" y="4935951"/>
              <a:ext cx="333375" cy="304800"/>
            </a:xfrm>
            <a:prstGeom prst="ellipse">
              <a:avLst/>
            </a:prstGeom>
            <a:solidFill>
              <a:srgbClr val="6666FF"/>
            </a:solidFill>
            <a:ln>
              <a:solidFill>
                <a:srgbClr val="66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71600" y="1587950"/>
                <a:ext cx="649440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ambria Math" panose="02040503050406030204" pitchFamily="18" charset="0"/>
                  </a:rPr>
                  <a:t>Trials: Balls are picked blindfolded </a:t>
                </a:r>
                <a:r>
                  <a:rPr lang="en-US" u="sng" dirty="0" smtClean="0">
                    <a:latin typeface="Cambria Math" panose="02040503050406030204" pitchFamily="18" charset="0"/>
                  </a:rPr>
                  <a:t>and replaced</a:t>
                </a:r>
                <a:endParaRPr lang="en-US" b="0" u="sng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 smtClean="0"/>
                  <a:t> Color of the first ball picked</a:t>
                </a:r>
              </a:p>
              <a:p>
                <a:r>
                  <a:rPr lang="en-US" dirty="0" smtClean="0">
                    <a:ea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Color of the </a:t>
                </a:r>
                <a:r>
                  <a:rPr lang="en-US" dirty="0" smtClean="0"/>
                  <a:t>second </a:t>
                </a:r>
                <a:r>
                  <a:rPr lang="en-US" dirty="0"/>
                  <a:t>ball picked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&amp;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587950"/>
                <a:ext cx="6494407" cy="1569660"/>
              </a:xfrm>
              <a:prstGeom prst="rect">
                <a:avLst/>
              </a:prstGeom>
              <a:blipFill>
                <a:blip r:embed="rId2"/>
                <a:stretch>
                  <a:fillRect l="-1408" t="-3101" r="-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57200" y="5473678"/>
                <a:ext cx="81063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&amp;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 smtClean="0"/>
                  <a:t>=0.5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0.5=0.25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473678"/>
                <a:ext cx="8106386" cy="461665"/>
              </a:xfrm>
              <a:prstGeom prst="rect">
                <a:avLst/>
              </a:prstGeom>
              <a:blipFill>
                <a:blip r:embed="rId3"/>
                <a:stretch>
                  <a:fillRect l="-15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4948824" y="3289501"/>
            <a:ext cx="2991584" cy="1828800"/>
            <a:chOff x="838200" y="3886200"/>
            <a:chExt cx="2991584" cy="1828800"/>
          </a:xfrm>
        </p:grpSpPr>
        <p:sp>
          <p:nvSpPr>
            <p:cNvPr id="19" name="Rectangle 18"/>
            <p:cNvSpPr/>
            <p:nvPr/>
          </p:nvSpPr>
          <p:spPr>
            <a:xfrm>
              <a:off x="838200" y="4191000"/>
              <a:ext cx="2133600" cy="1524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143000" y="4313402"/>
              <a:ext cx="333375" cy="3048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381250" y="4428392"/>
              <a:ext cx="333375" cy="3048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818200" y="5401407"/>
              <a:ext cx="333375" cy="3048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424112" y="5114192"/>
              <a:ext cx="333375" cy="304800"/>
            </a:xfrm>
            <a:prstGeom prst="ellipse">
              <a:avLst/>
            </a:prstGeom>
            <a:solidFill>
              <a:srgbClr val="6666FF"/>
            </a:solidFill>
            <a:ln>
              <a:solidFill>
                <a:srgbClr val="66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496409" y="3886200"/>
              <a:ext cx="333375" cy="304800"/>
            </a:xfrm>
            <a:prstGeom prst="ellipse">
              <a:avLst/>
            </a:prstGeom>
            <a:solidFill>
              <a:srgbClr val="6666FF"/>
            </a:solidFill>
            <a:ln>
              <a:solidFill>
                <a:srgbClr val="66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90625" y="4935951"/>
              <a:ext cx="333375" cy="304800"/>
            </a:xfrm>
            <a:prstGeom prst="ellipse">
              <a:avLst/>
            </a:prstGeom>
            <a:solidFill>
              <a:srgbClr val="6666FF"/>
            </a:solidFill>
            <a:ln>
              <a:solidFill>
                <a:srgbClr val="66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781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BBE4-1104-419B-8A55-3B7287EAB6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65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5108" y="1143000"/>
                <a:ext cx="8806193" cy="4154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3-171: A grocery store tracks the joint distribution of the number of </a:t>
                </a: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Apples and oranges in each customer transaction. 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denote </a:t>
                </a: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The number of apples and oranges, respectively, and assume the </a:t>
                </a: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Following joint distribution. </a:t>
                </a:r>
              </a:p>
              <a:p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 smtClean="0">
                  <a:solidFill>
                    <a:srgbClr val="C00000"/>
                  </a:solidFill>
                </a:endParaRPr>
              </a:p>
              <a:p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 smtClean="0">
                  <a:solidFill>
                    <a:srgbClr val="C00000"/>
                  </a:solidFill>
                </a:endParaRPr>
              </a:p>
              <a:p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Obtain:</a:t>
                </a: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a) P(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=6,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=6)</m:t>
                    </m:r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     b) whether or not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are independent.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08" y="1143000"/>
                <a:ext cx="8806193" cy="4154984"/>
              </a:xfrm>
              <a:prstGeom prst="rect">
                <a:avLst/>
              </a:prstGeom>
              <a:blipFill>
                <a:blip r:embed="rId2"/>
                <a:stretch>
                  <a:fillRect l="-1108" t="-1175" r="-139" b="-2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1524000" y="838200"/>
            <a:ext cx="5791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69302" y="151538"/>
            <a:ext cx="783829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Joint probability distribution: Example</a:t>
            </a:r>
            <a:endParaRPr lang="en-US" altLang="en-US" sz="2800" dirty="0">
              <a:solidFill>
                <a:schemeClr val="accent2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726479"/>
              </p:ext>
            </p:extLst>
          </p:nvPr>
        </p:nvGraphicFramePr>
        <p:xfrm>
          <a:off x="1524000" y="2848143"/>
          <a:ext cx="6096000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87406797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20935225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93962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686206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                X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019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0.50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794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40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99441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200" y="5715000"/>
                <a:ext cx="59068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Answer: a) 0.10    b)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×0.2=0.04≠0.10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715000"/>
                <a:ext cx="5906810" cy="461665"/>
              </a:xfrm>
              <a:prstGeom prst="rect">
                <a:avLst/>
              </a:prstGeom>
              <a:blipFill>
                <a:blip r:embed="rId3"/>
                <a:stretch>
                  <a:fillRect l="-1548" t="-10667" b="-2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71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BBE4-1104-419B-8A55-3B7287EAB6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66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613825"/>
            <a:ext cx="6858000" cy="6091775"/>
          </a:xfrm>
          <a:prstGeom prst="rect">
            <a:avLst/>
          </a:prstGeom>
        </p:spPr>
      </p:pic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1524000" y="838200"/>
            <a:ext cx="5791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69302" y="151538"/>
            <a:ext cx="783829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Discrete joint probability distribution</a:t>
            </a:r>
            <a:endParaRPr lang="en-US" alt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74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A65F9-7B41-438B-9B91-C4F274E38918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67</a:t>
            </a:fld>
            <a:endParaRPr lang="en-US" altLang="en-US"/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728950" y="1066800"/>
            <a:ext cx="5791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76400" y="399585"/>
            <a:ext cx="8915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b="1" dirty="0" smtClean="0">
                <a:solidFill>
                  <a:schemeClr val="accent2"/>
                </a:solidFill>
              </a:rPr>
              <a:t>Applications in system analysis</a:t>
            </a:r>
            <a:endParaRPr lang="en-US" altLang="en-US" sz="2800" dirty="0">
              <a:solidFill>
                <a:schemeClr val="accent2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914400" y="1828800"/>
            <a:ext cx="3581399" cy="2177256"/>
            <a:chOff x="914400" y="1828800"/>
            <a:chExt cx="3581399" cy="2177256"/>
          </a:xfrm>
        </p:grpSpPr>
        <p:sp>
          <p:nvSpPr>
            <p:cNvPr id="6" name="Rectangle 5"/>
            <p:cNvSpPr/>
            <p:nvPr/>
          </p:nvSpPr>
          <p:spPr>
            <a:xfrm>
              <a:off x="2209800" y="1828800"/>
              <a:ext cx="990600" cy="838200"/>
            </a:xfrm>
            <a:prstGeom prst="rect">
              <a:avLst/>
            </a:prstGeom>
            <a:solidFill>
              <a:srgbClr val="4DC390">
                <a:alpha val="42000"/>
              </a:srgb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09800" y="3167856"/>
              <a:ext cx="990600" cy="838200"/>
            </a:xfrm>
            <a:prstGeom prst="rect">
              <a:avLst/>
            </a:prstGeom>
            <a:solidFill>
              <a:srgbClr val="4DC390">
                <a:alpha val="42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914400" y="2895600"/>
              <a:ext cx="76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endCxn id="6" idx="1"/>
            </p:cNvCxnSpPr>
            <p:nvPr/>
          </p:nvCxnSpPr>
          <p:spPr>
            <a:xfrm>
              <a:off x="1676400" y="2247107"/>
              <a:ext cx="533400" cy="7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733799" y="2263776"/>
              <a:ext cx="2" cy="1293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1676400" y="2247107"/>
              <a:ext cx="0" cy="6484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676400" y="2895600"/>
              <a:ext cx="0" cy="6484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676400" y="3557192"/>
              <a:ext cx="533400" cy="7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200400" y="3543300"/>
              <a:ext cx="533400" cy="7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200400" y="2263776"/>
              <a:ext cx="533400" cy="7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733799" y="2895600"/>
              <a:ext cx="762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/>
          <p:cNvSpPr/>
          <p:nvPr/>
        </p:nvSpPr>
        <p:spPr>
          <a:xfrm>
            <a:off x="895350" y="287655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488352" y="285550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343462" y="3356123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0.95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332916" y="2004119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0.90</a:t>
            </a:r>
            <a:endParaRPr lang="en-US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956789"/>
              </p:ext>
            </p:extLst>
          </p:nvPr>
        </p:nvGraphicFramePr>
        <p:xfrm>
          <a:off x="1158646" y="4314826"/>
          <a:ext cx="3071813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99" name="Equation" r:id="rId3" imgW="1498320" imgH="177480" progId="Equation.DSMT4">
                  <p:embed/>
                </p:oleObj>
              </mc:Choice>
              <mc:Fallback>
                <p:oleObj name="Equation" r:id="rId3" imgW="14983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8646" y="4314826"/>
                        <a:ext cx="3071813" cy="36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5409461" y="2090236"/>
            <a:ext cx="990600" cy="838200"/>
          </a:xfrm>
          <a:prstGeom prst="rect">
            <a:avLst/>
          </a:prstGeom>
          <a:solidFill>
            <a:srgbClr val="4DC390">
              <a:alpha val="42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944446" y="2112395"/>
            <a:ext cx="990600" cy="838200"/>
          </a:xfrm>
          <a:prstGeom prst="rect">
            <a:avLst/>
          </a:prstGeom>
          <a:solidFill>
            <a:srgbClr val="4DC390">
              <a:alpha val="42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4647463" y="2547144"/>
            <a:ext cx="76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411046" y="2519364"/>
            <a:ext cx="533400" cy="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935046" y="2528931"/>
            <a:ext cx="76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864576" y="284577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643688" y="250087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671560" y="248822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484657" y="2298098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0.90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50842" y="2278503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0.95</a:t>
            </a:r>
            <a:endParaRPr lang="en-US" dirty="0"/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2024366"/>
              </p:ext>
            </p:extLst>
          </p:nvPr>
        </p:nvGraphicFramePr>
        <p:xfrm>
          <a:off x="5263283" y="3579978"/>
          <a:ext cx="28289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00" name="Equation" r:id="rId5" imgW="1104840" imgH="177480" progId="Equation.DSMT4">
                  <p:embed/>
                </p:oleObj>
              </mc:Choice>
              <mc:Fallback>
                <p:oleObj name="Equation" r:id="rId5" imgW="1104840" imgH="177480" progId="Equation.DSMT4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63283" y="3579978"/>
                        <a:ext cx="282892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2097" y="5077617"/>
            <a:ext cx="768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P(at least one operates)=1-P(both fails)=1-(1-.9)(1-.95)=.995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5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  Functions </a:t>
            </a:r>
            <a:r>
              <a:rPr lang="en-US" altLang="en-US" sz="3600" b="1" dirty="0">
                <a:solidFill>
                  <a:srgbClr val="0066FF"/>
                </a:solidFill>
              </a:rPr>
              <a:t>of Random Variables</a:t>
            </a:r>
          </a:p>
        </p:txBody>
      </p:sp>
      <p:sp>
        <p:nvSpPr>
          <p:cNvPr id="108547" name="Line 3"/>
          <p:cNvSpPr>
            <a:spLocks noChangeShapeType="1"/>
          </p:cNvSpPr>
          <p:nvPr/>
        </p:nvSpPr>
        <p:spPr bwMode="auto">
          <a:xfrm>
            <a:off x="1295400" y="914400"/>
            <a:ext cx="6705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8548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057652"/>
            <a:ext cx="17192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5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4718051"/>
            <a:ext cx="8953500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022A4-0C69-4D2A-B671-6BB2C35BA65B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68</a:t>
            </a:fld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7805" y="1457235"/>
            <a:ext cx="83102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 smtClean="0"/>
              <a:t>Example: Reactor yield (one random variable) is a function of </a:t>
            </a:r>
          </a:p>
          <a:p>
            <a:pPr algn="just"/>
            <a:r>
              <a:rPr lang="en-US" dirty="0" smtClean="0"/>
              <a:t>temperature (another random variable).  While the relation </a:t>
            </a:r>
          </a:p>
          <a:p>
            <a:pPr algn="just"/>
            <a:r>
              <a:rPr lang="en-US" dirty="0" smtClean="0"/>
              <a:t>between these two random variable might be complex, often there</a:t>
            </a:r>
          </a:p>
          <a:p>
            <a:pPr algn="just"/>
            <a:r>
              <a:rPr lang="en-US" dirty="0" smtClean="0"/>
              <a:t>exists simple functional relation between random variables.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3505200"/>
            <a:ext cx="5241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emperature in K and temperature in </a:t>
            </a:r>
            <a:r>
              <a:rPr lang="en-US" baseline="30000" dirty="0" err="1" smtClean="0"/>
              <a:t>o</a:t>
            </a:r>
            <a:r>
              <a:rPr lang="en-US" dirty="0" err="1" smtClean="0"/>
              <a:t>C</a:t>
            </a:r>
            <a:r>
              <a:rPr lang="en-US" dirty="0" smtClean="0"/>
              <a:t>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5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BBE4-1104-419B-8A55-3B7287EAB6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69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  Translation vs stretching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1295400" y="914400"/>
            <a:ext cx="6705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4" y="1133475"/>
            <a:ext cx="6028571" cy="5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                 Terminology -1 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2286000" y="990600"/>
            <a:ext cx="396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1219200"/>
            <a:ext cx="8763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6666FF"/>
                </a:solidFill>
              </a:rPr>
              <a:t>Experiment/trials:</a:t>
            </a:r>
            <a:r>
              <a:rPr lang="en-US" sz="2000" dirty="0" smtClean="0">
                <a:solidFill>
                  <a:srgbClr val="6666FF"/>
                </a:solidFill>
              </a:rPr>
              <a:t> The situation being considered. </a:t>
            </a:r>
          </a:p>
          <a:p>
            <a:endParaRPr lang="en-US" sz="2000" dirty="0" smtClean="0"/>
          </a:p>
          <a:p>
            <a:r>
              <a:rPr lang="en-US" sz="2000" dirty="0" smtClean="0"/>
              <a:t>Examples: </a:t>
            </a:r>
          </a:p>
          <a:p>
            <a:r>
              <a:rPr lang="en-US" sz="2000" dirty="0" smtClean="0"/>
              <a:t>1. Drawing </a:t>
            </a:r>
            <a:r>
              <a:rPr lang="en-US" sz="2000" dirty="0"/>
              <a:t>a card from a </a:t>
            </a:r>
            <a:r>
              <a:rPr lang="en-US" sz="2000" dirty="0" smtClean="0"/>
              <a:t>deck. </a:t>
            </a:r>
          </a:p>
          <a:p>
            <a:r>
              <a:rPr lang="en-US" sz="2000" dirty="0" smtClean="0"/>
              <a:t>2. Conducting a glass preparation experiment.</a:t>
            </a:r>
          </a:p>
          <a:p>
            <a:r>
              <a:rPr lang="en-US" sz="2000" dirty="0" smtClean="0"/>
              <a:t>3. Tossing a coin. </a:t>
            </a:r>
          </a:p>
          <a:p>
            <a:endParaRPr lang="en-US" sz="2000" dirty="0" smtClean="0"/>
          </a:p>
          <a:p>
            <a:r>
              <a:rPr lang="en-US" sz="2000" b="1" u="sng" dirty="0" smtClean="0"/>
              <a:t>What are the random variables in each of the cases?</a:t>
            </a:r>
          </a:p>
          <a:p>
            <a:r>
              <a:rPr lang="en-US" sz="2000" dirty="0" smtClean="0"/>
              <a:t>1. “the card drawn” is a random variable (X). Possible values of X are: Club, Diamond, Heart, Spade. (C, D, H and S). [Discrete or continuous?] </a:t>
            </a:r>
          </a:p>
          <a:p>
            <a:r>
              <a:rPr lang="en-US" sz="2000" dirty="0" smtClean="0"/>
              <a:t>2. Measured value of conductivity.</a:t>
            </a:r>
            <a:endParaRPr lang="en-US" sz="2000" dirty="0"/>
          </a:p>
          <a:p>
            <a:endParaRPr lang="en-US" sz="2000" b="1" dirty="0" smtClean="0"/>
          </a:p>
          <a:p>
            <a:r>
              <a:rPr lang="en-US" sz="2000" b="1" dirty="0" smtClean="0">
                <a:solidFill>
                  <a:srgbClr val="6666FF"/>
                </a:solidFill>
              </a:rPr>
              <a:t>Outcomes: </a:t>
            </a:r>
            <a:r>
              <a:rPr lang="en-US" sz="2000" dirty="0" smtClean="0">
                <a:solidFill>
                  <a:srgbClr val="6666FF"/>
                </a:solidFill>
              </a:rPr>
              <a:t>Result of a single trial of an experiment.</a:t>
            </a:r>
          </a:p>
          <a:p>
            <a:r>
              <a:rPr lang="en-US" sz="2000" dirty="0" smtClean="0"/>
              <a:t>A Diamond is drawn.</a:t>
            </a:r>
          </a:p>
          <a:p>
            <a:r>
              <a:rPr lang="en-US" sz="2000" dirty="0" smtClean="0"/>
              <a:t>Head results in flipping of a coin.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3165D-7A54-4273-AB0E-DDC18FDC1BDE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036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               Linear Functions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108547" name="Line 3"/>
          <p:cNvSpPr>
            <a:spLocks noChangeShapeType="1"/>
          </p:cNvSpPr>
          <p:nvPr/>
        </p:nvSpPr>
        <p:spPr bwMode="auto">
          <a:xfrm>
            <a:off x="1295400" y="914400"/>
            <a:ext cx="6705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8549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152980"/>
            <a:ext cx="114300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5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501043"/>
            <a:ext cx="90424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9805-2178-4067-9C76-528A7A01B548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70</a:t>
            </a:fld>
            <a:endParaRPr lang="en-US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81000" y="102646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Diameter and radius: </a:t>
            </a:r>
            <a:endParaRPr lang="en-US" dirty="0"/>
          </a:p>
        </p:txBody>
      </p:sp>
      <p:pic>
        <p:nvPicPr>
          <p:cNvPr id="12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3275806"/>
            <a:ext cx="8737600" cy="291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81000" y="2787550"/>
            <a:ext cx="2318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 Function: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827C0-1C38-49D7-B743-6821486891AD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71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Functions </a:t>
            </a:r>
            <a:r>
              <a:rPr lang="en-US" altLang="en-US" sz="3600" b="1" dirty="0">
                <a:solidFill>
                  <a:srgbClr val="0066FF"/>
                </a:solidFill>
              </a:rPr>
              <a:t>of Random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Variables: Example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1295400" y="914400"/>
            <a:ext cx="6705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838200" y="1357611"/>
            <a:ext cx="7542899" cy="1569660"/>
            <a:chOff x="838200" y="1357611"/>
            <a:chExt cx="7542899" cy="1569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838200" y="1357611"/>
                  <a:ext cx="7542899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C00000"/>
                      </a:solidFill>
                    </a:rPr>
                    <a:t>3-175: 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 smtClean="0">
                      <a:solidFill>
                        <a:srgbClr val="C00000"/>
                      </a:solidFill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 smtClean="0">
                      <a:solidFill>
                        <a:srgbClr val="C00000"/>
                      </a:solidFill>
                    </a:rPr>
                    <a:t>are independent random variables with:</a:t>
                  </a:r>
                </a:p>
                <a:p>
                  <a:r>
                    <a:rPr lang="en-US" dirty="0" smtClean="0">
                      <a:solidFill>
                        <a:srgbClr val="C00000"/>
                      </a:solidFill>
                    </a:rPr>
                    <a:t> </a:t>
                  </a:r>
                </a:p>
                <a:p>
                  <a:r>
                    <a:rPr lang="en-US" dirty="0">
                      <a:solidFill>
                        <a:srgbClr val="C00000"/>
                      </a:solidFill>
                    </a:rPr>
                    <a:t>a</a:t>
                  </a:r>
                  <a:r>
                    <a:rPr lang="en-US" dirty="0" smtClean="0">
                      <a:solidFill>
                        <a:srgbClr val="C00000"/>
                      </a:solidFill>
                    </a:rPr>
                    <a:t>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 smtClean="0">
                      <a:solidFill>
                        <a:srgbClr val="C00000"/>
                      </a:solidFill>
                    </a:rPr>
                    <a:t>,  determine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).</m:t>
                      </m:r>
                    </m:oMath>
                  </a14:m>
                  <a:endParaRPr lang="en-US" dirty="0" smtClean="0">
                    <a:solidFill>
                      <a:srgbClr val="C00000"/>
                    </a:solidFill>
                  </a:endParaRPr>
                </a:p>
                <a:p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1357611"/>
                  <a:ext cx="7542899" cy="1569660"/>
                </a:xfrm>
                <a:prstGeom prst="rect">
                  <a:avLst/>
                </a:prstGeom>
                <a:blipFill>
                  <a:blip r:embed="rId3"/>
                  <a:stretch>
                    <a:fillRect l="-1293" t="-31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" name="Object 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69551259"/>
                    </p:ext>
                  </p:extLst>
                </p:nvPr>
              </p:nvGraphicFramePr>
              <p:xfrm>
                <a:off x="2194943" y="1744394"/>
                <a:ext cx="3844925" cy="4381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2245" name="Equation" r:id="rId4" imgW="2006280" imgH="228600" progId="Equation.DSMT4">
                        <p:embed/>
                      </p:oleObj>
                    </mc:Choice>
                    <mc:Fallback>
                      <p:oleObj name="Equation" r:id="rId4" imgW="2006280" imgH="22860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194943" y="1744394"/>
                              <a:ext cx="3844925" cy="4381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0" name="Object 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69551259"/>
                    </p:ext>
                  </p:extLst>
                </p:nvPr>
              </p:nvGraphicFramePr>
              <p:xfrm>
                <a:off x="2194943" y="1744394"/>
                <a:ext cx="3844925" cy="4381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2130" name="Equation" r:id="rId6" imgW="2006280" imgH="228600" progId="Equation.DSMT4">
                        <p:embed/>
                      </p:oleObj>
                    </mc:Choice>
                    <mc:Fallback>
                      <p:oleObj name="Equation" r:id="rId6" imgW="2006280" imgH="22860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194943" y="1744394"/>
                              <a:ext cx="3844925" cy="4381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sp>
        <p:nvSpPr>
          <p:cNvPr id="7" name="TextBox 6"/>
          <p:cNvSpPr txBox="1"/>
          <p:nvPr/>
        </p:nvSpPr>
        <p:spPr>
          <a:xfrm>
            <a:off x="374813" y="5624689"/>
            <a:ext cx="3425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Answers: 22, 128, 44, 512</a:t>
            </a:r>
            <a:endParaRPr lang="en-US" dirty="0"/>
          </a:p>
        </p:txBody>
      </p:sp>
      <p:pic>
        <p:nvPicPr>
          <p:cNvPr id="11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49" y="2584260"/>
            <a:ext cx="8737600" cy="291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434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98A13-B72F-44EE-B838-F64B1D85923C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72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          Non-Linear functions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1295400" y="914400"/>
            <a:ext cx="6705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9168" y="1143000"/>
                <a:ext cx="8217314" cy="4216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6666FF"/>
                    </a:solidFill>
                  </a:rPr>
                  <a:t>Non-linear Function: </a:t>
                </a:r>
              </a:p>
              <a:p>
                <a:endParaRPr lang="en-US" dirty="0" smtClean="0"/>
              </a:p>
              <a:p>
                <a:r>
                  <a:rPr lang="en-US" sz="2000" dirty="0" smtClean="0">
                    <a:solidFill>
                      <a:schemeClr val="tx1"/>
                    </a:solidFill>
                  </a:rPr>
                  <a:t>Y=Electrical conductivity of a semiconductor sample</a:t>
                </a:r>
              </a:p>
              <a:p>
                <a:r>
                  <a:rPr lang="en-US" sz="2000" dirty="0" smtClean="0"/>
                  <a:t>X</a:t>
                </a:r>
                <a:r>
                  <a:rPr lang="en-US" sz="2000" baseline="-25000" dirty="0" smtClean="0"/>
                  <a:t>1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=Carrier concentration</a:t>
                </a:r>
                <a:endParaRPr lang="en-US" sz="2000" i="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X</a:t>
                </a:r>
                <a:r>
                  <a:rPr lang="en-US" sz="2000" baseline="-25000" dirty="0"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Carrier mobility.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endParaRPr lang="en-US" sz="2000" i="1" dirty="0" smtClean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</a:rPr>
                  <a:t>Carrier concentration and mobility are two </a:t>
                </a:r>
                <a:r>
                  <a:rPr lang="en-US" sz="2000" b="1" u="sng" dirty="0" smtClean="0">
                    <a:solidFill>
                      <a:srgbClr val="6666FF"/>
                    </a:solidFill>
                  </a:rPr>
                  <a:t>independent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 random variables.</a:t>
                </a:r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chemeClr val="tx1"/>
                    </a:solidFill>
                  </a:rPr>
                  <a:t>Electrical Conductivity is the property of practical interest. </a:t>
                </a:r>
              </a:p>
              <a:p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C00000"/>
                    </a:solidFill>
                  </a:rPr>
                  <a:t>If the mean and variance of </a:t>
                </a:r>
                <a:r>
                  <a:rPr lang="en-US" sz="2000" dirty="0">
                    <a:solidFill>
                      <a:srgbClr val="C00000"/>
                    </a:solidFill>
                  </a:rPr>
                  <a:t>c</a:t>
                </a:r>
                <a:r>
                  <a:rPr lang="en-US" sz="2000" dirty="0" smtClean="0">
                    <a:solidFill>
                      <a:srgbClr val="C00000"/>
                    </a:solidFill>
                  </a:rPr>
                  <a:t>arrier concentration and mobility are known, </a:t>
                </a:r>
              </a:p>
              <a:p>
                <a:r>
                  <a:rPr lang="en-US" sz="2000" dirty="0" smtClean="0">
                    <a:solidFill>
                      <a:srgbClr val="C00000"/>
                    </a:solidFill>
                  </a:rPr>
                  <a:t>what are the mean and variance of electrical conductivity? 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68" y="1143000"/>
                <a:ext cx="8217314" cy="4216539"/>
              </a:xfrm>
              <a:prstGeom prst="rect">
                <a:avLst/>
              </a:prstGeom>
              <a:blipFill>
                <a:blip r:embed="rId2"/>
                <a:stretch>
                  <a:fillRect l="-1187" t="-1158" b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64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98A13-B72F-44EE-B838-F64B1D85923C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73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8600" y="-248138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         Non-Linear functions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2324100" y="685800"/>
            <a:ext cx="457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70006"/>
            <a:ext cx="8142767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261629"/>
              </p:ext>
            </p:extLst>
          </p:nvPr>
        </p:nvGraphicFramePr>
        <p:xfrm>
          <a:off x="381000" y="4013200"/>
          <a:ext cx="3581400" cy="1082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84" name="Equation" r:id="rId4" imgW="2311200" imgH="698400" progId="Equation.DSMT4">
                  <p:embed/>
                </p:oleObj>
              </mc:Choice>
              <mc:Fallback>
                <p:oleObj name="Equation" r:id="rId4" imgW="2311200" imgH="698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4013200"/>
                        <a:ext cx="3581400" cy="1082814"/>
                      </a:xfrm>
                      <a:prstGeom prst="rect">
                        <a:avLst/>
                      </a:prstGeom>
                      <a:solidFill>
                        <a:srgbClr val="C00000">
                          <a:alpha val="25000"/>
                        </a:srgb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909183"/>
              </p:ext>
            </p:extLst>
          </p:nvPr>
        </p:nvGraphicFramePr>
        <p:xfrm>
          <a:off x="4176713" y="4013200"/>
          <a:ext cx="4714875" cy="260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85" name="Equation" r:id="rId6" imgW="3098520" imgH="1714320" progId="Equation.DSMT4">
                  <p:embed/>
                </p:oleObj>
              </mc:Choice>
              <mc:Fallback>
                <p:oleObj name="Equation" r:id="rId6" imgW="3098520" imgH="1714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76713" y="4013200"/>
                        <a:ext cx="4714875" cy="2608263"/>
                      </a:xfrm>
                      <a:prstGeom prst="rect">
                        <a:avLst/>
                      </a:prstGeom>
                      <a:solidFill>
                        <a:srgbClr val="6666FF">
                          <a:alpha val="42000"/>
                        </a:srgb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761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CE54-BB79-49B2-BAEA-1D70A7957B89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74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Functions </a:t>
            </a:r>
            <a:r>
              <a:rPr lang="en-US" altLang="en-US" sz="3600" b="1" dirty="0">
                <a:solidFill>
                  <a:srgbClr val="0066FF"/>
                </a:solidFill>
              </a:rPr>
              <a:t>of Random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Variables: Example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1295400" y="914400"/>
            <a:ext cx="6705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4183" y="900436"/>
                <a:ext cx="8074967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3-190: 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are independent random variables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, V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, V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, and Y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Compute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the mean and variance of Y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Solution: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83" y="900436"/>
                <a:ext cx="8074967" cy="2308324"/>
              </a:xfrm>
              <a:prstGeom prst="rect">
                <a:avLst/>
              </a:prstGeom>
              <a:blipFill>
                <a:blip r:embed="rId3"/>
                <a:stretch>
                  <a:fillRect l="-1208" t="-2116" r="-227" b="-5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454040"/>
              </p:ext>
            </p:extLst>
          </p:nvPr>
        </p:nvGraphicFramePr>
        <p:xfrm>
          <a:off x="2362200" y="2829671"/>
          <a:ext cx="4881563" cy="255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8" name="Equation" r:id="rId4" imgW="2882880" imgH="1511280" progId="Equation.DSMT4">
                  <p:embed/>
                </p:oleObj>
              </mc:Choice>
              <mc:Fallback>
                <p:oleObj name="Equation" r:id="rId4" imgW="2882880" imgH="1511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2200" y="2829671"/>
                        <a:ext cx="4881563" cy="255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66285" y="5786735"/>
            <a:ext cx="2906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Propagation of error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9718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BBE4-1104-419B-8A55-3B7287EAB6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75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90600" y="7620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Functions </a:t>
            </a:r>
            <a:r>
              <a:rPr lang="en-US" altLang="en-US" sz="3600" b="1" dirty="0">
                <a:solidFill>
                  <a:srgbClr val="0066FF"/>
                </a:solidFill>
              </a:rPr>
              <a:t>of Random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Variables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200" y="1600200"/>
            <a:ext cx="451277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Independent random variables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Linear functions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Non-linear functions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Dependent random variables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Linear functions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Non-linear functions (?)</a:t>
            </a:r>
            <a:endParaRPr lang="en-US" dirty="0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685800" y="914400"/>
            <a:ext cx="792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6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BBE4-1104-419B-8A55-3B7287EAB6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76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8600" y="-1875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Function </a:t>
            </a:r>
            <a:r>
              <a:rPr lang="en-US" altLang="en-US" sz="3600" b="1" dirty="0">
                <a:solidFill>
                  <a:srgbClr val="0066FF"/>
                </a:solidFill>
              </a:rPr>
              <a:t>of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dependent random Variables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66800" y="1265797"/>
                <a:ext cx="735310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;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are </a:t>
                </a:r>
                <a:r>
                  <a:rPr lang="en-US" b="1" u="sng" dirty="0" smtClean="0"/>
                  <a:t>dependent</a:t>
                </a:r>
                <a:r>
                  <a:rPr lang="en-US" dirty="0" smtClean="0"/>
                  <a:t> random variables</a:t>
                </a:r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265797"/>
                <a:ext cx="7353103" cy="1200329"/>
              </a:xfrm>
              <a:prstGeom prst="rect">
                <a:avLst/>
              </a:prstGeom>
              <a:blipFill>
                <a:blip r:embed="rId3"/>
                <a:stretch>
                  <a:fillRect l="-166" t="-4061" b="-6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01437"/>
              </p:ext>
            </p:extLst>
          </p:nvPr>
        </p:nvGraphicFramePr>
        <p:xfrm>
          <a:off x="1981200" y="3305237"/>
          <a:ext cx="5788025" cy="304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12" name="Equation" r:id="rId4" imgW="3238200" imgH="1701720" progId="Equation.DSMT4">
                  <p:embed/>
                </p:oleObj>
              </mc:Choice>
              <mc:Fallback>
                <p:oleObj name="Equation" r:id="rId4" imgW="3238200" imgH="1701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1200" y="3305237"/>
                        <a:ext cx="5788025" cy="304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ine 3"/>
          <p:cNvSpPr>
            <a:spLocks noChangeShapeType="1"/>
          </p:cNvSpPr>
          <p:nvPr/>
        </p:nvSpPr>
        <p:spPr bwMode="auto">
          <a:xfrm>
            <a:off x="685800" y="914400"/>
            <a:ext cx="792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35977" y="2654849"/>
            <a:ext cx="4017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Additional Formulae required: </a:t>
            </a:r>
            <a:endParaRPr lang="en-US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164257"/>
              </p:ext>
            </p:extLst>
          </p:nvPr>
        </p:nvGraphicFramePr>
        <p:xfrm>
          <a:off x="4551363" y="2619375"/>
          <a:ext cx="2468562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13" name="Equation" r:id="rId6" imgW="1295280" imgH="279360" progId="Equation.DSMT4">
                  <p:embed/>
                </p:oleObj>
              </mc:Choice>
              <mc:Fallback>
                <p:oleObj name="Equation" r:id="rId6" imgW="1295280" imgH="2793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51363" y="2619375"/>
                        <a:ext cx="2468562" cy="531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868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3600" b="1" dirty="0" smtClean="0">
                <a:solidFill>
                  <a:schemeClr val="accent1"/>
                </a:solidFill>
              </a:rPr>
              <a:t>                 Sample correlation coefficient</a:t>
            </a:r>
            <a:endParaRPr lang="en-US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39939" name="Line 3"/>
          <p:cNvSpPr>
            <a:spLocks noChangeShapeType="1"/>
          </p:cNvSpPr>
          <p:nvPr/>
        </p:nvSpPr>
        <p:spPr bwMode="auto">
          <a:xfrm>
            <a:off x="1981200" y="914400"/>
            <a:ext cx="472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81000" y="1173637"/>
                <a:ext cx="3349891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)&gt;0  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173637"/>
                <a:ext cx="3349891" cy="1938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43400" y="1087904"/>
                <a:ext cx="3185103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)&gt;0  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1087904"/>
                <a:ext cx="3185103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3026896"/>
                <a:ext cx="7568995" cy="2684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If values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increases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decreases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values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 smtClean="0"/>
                  <a:t>, the product</a:t>
                </a:r>
              </a:p>
              <a:p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is positive. Otherwise, the product is negative. </a:t>
                </a:r>
              </a:p>
              <a:p>
                <a:endParaRPr lang="en-US" sz="2000" dirty="0" smtClean="0"/>
              </a:p>
              <a:p>
                <a:endParaRPr lang="en-US" sz="2000" dirty="0"/>
              </a:p>
              <a:p>
                <a:r>
                  <a:rPr lang="en-US" sz="2000" dirty="0" smtClean="0"/>
                  <a:t>If all (or most) data points show such feature, the sum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 smtClean="0"/>
              </a:p>
              <a:p>
                <a:r>
                  <a:rPr lang="en-US" sz="2000" dirty="0" smtClean="0"/>
                  <a:t>Will have higher value.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26896"/>
                <a:ext cx="7568995" cy="2684325"/>
              </a:xfrm>
              <a:prstGeom prst="rect">
                <a:avLst/>
              </a:prstGeom>
              <a:blipFill>
                <a:blip r:embed="rId4"/>
                <a:stretch>
                  <a:fillRect l="-886" t="-1364" b="-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86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BBE4-1104-419B-8A55-3B7287EAB6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78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50631" y="22860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Covariance and </a:t>
            </a:r>
            <a:r>
              <a:rPr lang="en-US" altLang="en-US" sz="3600" b="1" dirty="0">
                <a:solidFill>
                  <a:schemeClr val="accent1"/>
                </a:solidFill>
              </a:rPr>
              <a:t>Correlation coefficient</a:t>
            </a:r>
          </a:p>
          <a:p>
            <a:pPr eaLnBrk="1" hangingPunct="1"/>
            <a:r>
              <a:rPr lang="en-US" altLang="en-US" sz="3600" b="1" dirty="0" smtClean="0">
                <a:solidFill>
                  <a:srgbClr val="0066FF"/>
                </a:solidFill>
              </a:rPr>
              <a:t> 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659967"/>
              </p:ext>
            </p:extLst>
          </p:nvPr>
        </p:nvGraphicFramePr>
        <p:xfrm>
          <a:off x="533400" y="1122090"/>
          <a:ext cx="8256588" cy="290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9" name="Equation" r:id="rId3" imgW="4254480" imgH="1498320" progId="Equation.DSMT4">
                  <p:embed/>
                </p:oleObj>
              </mc:Choice>
              <mc:Fallback>
                <p:oleObj name="Equation" r:id="rId3" imgW="4254480" imgH="1498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400" y="1122090"/>
                        <a:ext cx="8256588" cy="2908300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2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202846"/>
              </p:ext>
            </p:extLst>
          </p:nvPr>
        </p:nvGraphicFramePr>
        <p:xfrm>
          <a:off x="533400" y="4093440"/>
          <a:ext cx="4789488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20" name="Equation" r:id="rId5" imgW="2171520" imgH="253800" progId="Equation.DSMT4">
                  <p:embed/>
                </p:oleObj>
              </mc:Choice>
              <mc:Fallback>
                <p:oleObj name="Equation" r:id="rId5" imgW="21715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3400" y="4093440"/>
                        <a:ext cx="4789488" cy="560388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  <a:alpha val="44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3400" y="4830827"/>
                <a:ext cx="5980099" cy="680186"/>
              </a:xfrm>
              <a:prstGeom prst="rect">
                <a:avLst/>
              </a:prstGeom>
              <a:solidFill>
                <a:schemeClr val="accent1">
                  <a:lumMod val="75000"/>
                  <a:alpha val="26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Sample correlation coefficient: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830827"/>
                <a:ext cx="5980099" cy="680186"/>
              </a:xfrm>
              <a:prstGeom prst="rect">
                <a:avLst/>
              </a:prstGeom>
              <a:blipFill>
                <a:blip r:embed="rId7"/>
                <a:stretch>
                  <a:fillRect l="-1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86000" y="5669000"/>
                <a:ext cx="5334474" cy="69140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56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Correlation coefficient: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669000"/>
                <a:ext cx="5334474" cy="691408"/>
              </a:xfrm>
              <a:prstGeom prst="rect">
                <a:avLst/>
              </a:prstGeom>
              <a:blipFill>
                <a:blip r:embed="rId8"/>
                <a:stretch>
                  <a:fillRect l="-1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18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23762" y="809425"/>
            <a:ext cx="5715000" cy="3716403"/>
            <a:chOff x="533400" y="2684397"/>
            <a:chExt cx="3200400" cy="2103120"/>
          </a:xfrm>
        </p:grpSpPr>
        <p:pic>
          <p:nvPicPr>
            <p:cNvPr id="12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" t="1165" r="18148" b="24181"/>
            <a:stretch/>
          </p:blipFill>
          <p:spPr bwMode="auto">
            <a:xfrm>
              <a:off x="533400" y="2684397"/>
              <a:ext cx="3200400" cy="2103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Oval 12"/>
            <p:cNvSpPr/>
            <p:nvPr/>
          </p:nvSpPr>
          <p:spPr>
            <a:xfrm>
              <a:off x="1371600" y="356616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499360" y="431936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362200" y="426954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057400" y="414704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524000" y="373380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371600" y="4500463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524000" y="4495487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047554" y="4495487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357276" y="4495487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499829" y="4495487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2918209" y="-55573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rgbClr val="0066FF"/>
                </a:solidFill>
              </a:rPr>
              <a:t>Random Samples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117763" name="Line 3"/>
          <p:cNvSpPr>
            <a:spLocks noChangeShapeType="1"/>
          </p:cNvSpPr>
          <p:nvPr/>
        </p:nvSpPr>
        <p:spPr bwMode="auto">
          <a:xfrm>
            <a:off x="2307142" y="979674"/>
            <a:ext cx="5121729" cy="178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7C0AA-1C1D-4617-BF40-F3A0557BB038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79</a:t>
            </a:fld>
            <a:endParaRPr lang="en-US" alt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814662" y="1220617"/>
            <a:ext cx="4876799" cy="1220118"/>
            <a:chOff x="3695700" y="2445906"/>
            <a:chExt cx="4876799" cy="1220118"/>
          </a:xfrm>
        </p:grpSpPr>
        <p:grpSp>
          <p:nvGrpSpPr>
            <p:cNvPr id="24" name="Group 23"/>
            <p:cNvGrpSpPr/>
            <p:nvPr/>
          </p:nvGrpSpPr>
          <p:grpSpPr>
            <a:xfrm>
              <a:off x="3695700" y="2523024"/>
              <a:ext cx="1371600" cy="1143000"/>
              <a:chOff x="5486400" y="2819400"/>
              <a:chExt cx="1371600" cy="1143000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5486400" y="2819400"/>
                <a:ext cx="1371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858000" y="2819400"/>
                <a:ext cx="0" cy="1143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5486400" y="3962400"/>
                <a:ext cx="1371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5509846" y="3124200"/>
                <a:ext cx="0" cy="8382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5509846" y="3124200"/>
                <a:ext cx="990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6500446" y="3124200"/>
                <a:ext cx="0" cy="609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5738446" y="3751385"/>
                <a:ext cx="762000" cy="29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7200899" y="2522235"/>
              <a:ext cx="1371600" cy="1143000"/>
              <a:chOff x="5486400" y="2819400"/>
              <a:chExt cx="1371600" cy="114300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5486400" y="2819400"/>
                <a:ext cx="1371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6858000" y="2819400"/>
                <a:ext cx="0" cy="1143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486400" y="3962400"/>
                <a:ext cx="1371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509846" y="3124200"/>
                <a:ext cx="0" cy="8382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5509846" y="3124200"/>
                <a:ext cx="990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500446" y="3124200"/>
                <a:ext cx="0" cy="609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5738446" y="3751385"/>
                <a:ext cx="762000" cy="29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>
            <a:xfrm>
              <a:off x="5448300" y="2522235"/>
              <a:ext cx="1371600" cy="1143000"/>
              <a:chOff x="5486400" y="2819400"/>
              <a:chExt cx="1371600" cy="11430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5486400" y="2819400"/>
                <a:ext cx="1371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6858000" y="2819400"/>
                <a:ext cx="0" cy="1143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5486400" y="3962400"/>
                <a:ext cx="1371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5509846" y="3124200"/>
                <a:ext cx="0" cy="8382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509846" y="3124200"/>
                <a:ext cx="990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500446" y="3124200"/>
                <a:ext cx="0" cy="609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5738446" y="3751385"/>
                <a:ext cx="762000" cy="29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/>
            <p:cNvSpPr/>
            <p:nvPr/>
          </p:nvSpPr>
          <p:spPr>
            <a:xfrm>
              <a:off x="3977056" y="2445906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742396" y="29689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7539241" y="2764603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485270" y="2667627"/>
                <a:ext cx="332148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 smtClean="0"/>
                  <a:t> First observation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Second </a:t>
                </a:r>
                <a:r>
                  <a:rPr lang="en-US" dirty="0"/>
                  <a:t>observation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Third observation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270" y="2667627"/>
                <a:ext cx="3321487" cy="1200329"/>
              </a:xfrm>
              <a:prstGeom prst="rect">
                <a:avLst/>
              </a:prstGeom>
              <a:blipFill>
                <a:blip r:embed="rId3"/>
                <a:stretch>
                  <a:fillRect l="-550" t="-4061" r="-128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98807" y="5061641"/>
            <a:ext cx="7261924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5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Independent</a:t>
            </a:r>
            <a:r>
              <a:rPr lang="en-US" dirty="0" smtClean="0"/>
              <a:t> random variables with the </a:t>
            </a:r>
            <a:r>
              <a:rPr lang="en-US" dirty="0" smtClean="0">
                <a:solidFill>
                  <a:srgbClr val="C00000"/>
                </a:solidFill>
              </a:rPr>
              <a:t>same distribution </a:t>
            </a:r>
          </a:p>
          <a:p>
            <a:r>
              <a:rPr lang="en-US" dirty="0" smtClean="0"/>
              <a:t>Are called </a:t>
            </a:r>
            <a:r>
              <a:rPr lang="en-US" b="1" u="sng" dirty="0" smtClean="0"/>
              <a:t>random samples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27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4D215-DC66-4D81-BD4E-EAE3E69179DF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23554" name="Picture 2" descr="Image result for a standard deck of ca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04875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58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3258356" y="-65193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rgbClr val="0066FF"/>
                </a:solidFill>
              </a:rPr>
              <a:t>Statistic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117763" name="Line 3"/>
          <p:cNvSpPr>
            <a:spLocks noChangeShapeType="1"/>
          </p:cNvSpPr>
          <p:nvPr/>
        </p:nvSpPr>
        <p:spPr bwMode="auto">
          <a:xfrm>
            <a:off x="2209800" y="955358"/>
            <a:ext cx="4495800" cy="1324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776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42" y="1317059"/>
            <a:ext cx="89471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7C0AA-1C1D-4617-BF40-F3A0557BB038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80</a:t>
            </a:fld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900604" y="2983807"/>
            <a:ext cx="7658658" cy="1656918"/>
            <a:chOff x="844062" y="3156083"/>
            <a:chExt cx="7658658" cy="1325298"/>
          </a:xfrm>
        </p:grpSpPr>
        <p:grpSp>
          <p:nvGrpSpPr>
            <p:cNvPr id="12" name="Group 11"/>
            <p:cNvGrpSpPr/>
            <p:nvPr/>
          </p:nvGrpSpPr>
          <p:grpSpPr>
            <a:xfrm>
              <a:off x="844062" y="3156083"/>
              <a:ext cx="7658658" cy="1325298"/>
              <a:chOff x="844062" y="3156083"/>
              <a:chExt cx="7658658" cy="1325298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44062" y="3156083"/>
                <a:ext cx="7658658" cy="960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Sample mean of 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 random variables     is defined as: </a:t>
                </a:r>
              </a:p>
              <a:p>
                <a:endParaRPr lang="en-US" dirty="0"/>
              </a:p>
              <a:p>
                <a:endParaRPr lang="en-US" dirty="0" smtClean="0"/>
              </a:p>
            </p:txBody>
          </p:sp>
          <p:graphicFrame>
            <p:nvGraphicFramePr>
              <p:cNvPr id="14" name="Object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8078190"/>
                  </p:ext>
                </p:extLst>
              </p:nvPr>
            </p:nvGraphicFramePr>
            <p:xfrm>
              <a:off x="2951465" y="3869265"/>
              <a:ext cx="2665664" cy="6121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532" name="Equation" r:id="rId4" imgW="1714320" imgH="393480" progId="Equation.DSMT4">
                      <p:embed/>
                    </p:oleObj>
                  </mc:Choice>
                  <mc:Fallback>
                    <p:oleObj name="Equation" r:id="rId4" imgW="1714320" imgH="393480" progId="Equation.DSMT4">
                      <p:embed/>
                      <p:pic>
                        <p:nvPicPr>
                          <p:cNvPr id="14" name="Object 13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951465" y="3869265"/>
                            <a:ext cx="2665664" cy="61211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11195861"/>
                </p:ext>
              </p:extLst>
            </p:nvPr>
          </p:nvGraphicFramePr>
          <p:xfrm>
            <a:off x="5386792" y="3207428"/>
            <a:ext cx="230337" cy="276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33" name="Equation" r:id="rId6" imgW="190440" imgH="228600" progId="Equation.DSMT4">
                    <p:embed/>
                  </p:oleObj>
                </mc:Choice>
                <mc:Fallback>
                  <p:oleObj name="Equation" r:id="rId6" imgW="190440" imgH="228600" progId="Equation.DSMT4">
                    <p:embed/>
                    <p:pic>
                      <p:nvPicPr>
                        <p:cNvPr id="18" name="Object 17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386792" y="3207428"/>
                          <a:ext cx="230337" cy="27640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45175" y="2407578"/>
                <a:ext cx="87695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tx1"/>
                    </a:solidFill>
                  </a:rPr>
                  <a:t>Example: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. 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75" y="2407578"/>
                <a:ext cx="8769517" cy="400110"/>
              </a:xfrm>
              <a:prstGeom prst="rect">
                <a:avLst/>
              </a:prstGeom>
              <a:blipFill>
                <a:blip r:embed="rId8"/>
                <a:stretch>
                  <a:fillRect l="-765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82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1094148" y="-9070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rgbClr val="0066FF"/>
                </a:solidFill>
              </a:rPr>
              <a:t>Mean and variance of sample mean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117763" name="Line 3"/>
          <p:cNvSpPr>
            <a:spLocks noChangeShapeType="1"/>
          </p:cNvSpPr>
          <p:nvPr/>
        </p:nvSpPr>
        <p:spPr bwMode="auto">
          <a:xfrm>
            <a:off x="2209800" y="955358"/>
            <a:ext cx="4495800" cy="1324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7C0AA-1C1D-4617-BF40-F3A0557BB038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81</a:t>
            </a:fld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857498" y="1480406"/>
            <a:ext cx="8315883" cy="5262980"/>
            <a:chOff x="844062" y="3015214"/>
            <a:chExt cx="7658658" cy="4154038"/>
          </a:xfrm>
        </p:grpSpPr>
        <p:grpSp>
          <p:nvGrpSpPr>
            <p:cNvPr id="12" name="Group 11"/>
            <p:cNvGrpSpPr/>
            <p:nvPr/>
          </p:nvGrpSpPr>
          <p:grpSpPr>
            <a:xfrm>
              <a:off x="844062" y="3015214"/>
              <a:ext cx="7658658" cy="4154038"/>
              <a:chOff x="844062" y="3015214"/>
              <a:chExt cx="7658658" cy="41540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844062" y="3015214"/>
                    <a:ext cx="7658658" cy="41540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Sample mean of </a:t>
                    </a:r>
                    <a:r>
                      <a:rPr lang="en-US" i="1" dirty="0" smtClean="0"/>
                      <a:t>n</a:t>
                    </a:r>
                    <a:r>
                      <a:rPr lang="en-US" dirty="0" smtClean="0"/>
                      <a:t> random variables     is defined as: </a:t>
                    </a:r>
                  </a:p>
                  <a:p>
                    <a:endParaRPr lang="en-US" dirty="0"/>
                  </a:p>
                  <a:p>
                    <a:endParaRPr lang="en-US" dirty="0" smtClean="0"/>
                  </a:p>
                  <a:p>
                    <a:endParaRPr lang="en-US" dirty="0" smtClean="0"/>
                  </a:p>
                  <a:p>
                    <a:endParaRPr lang="en-US" dirty="0" smtClean="0"/>
                  </a:p>
                  <a:p>
                    <a:r>
                      <a:rPr lang="en-US" dirty="0" smtClean="0"/>
                      <a:t>The expected value of each of the random variable is </a:t>
                    </a:r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and hence:</a:t>
                    </a:r>
                  </a:p>
                  <a:p>
                    <a:endParaRPr lang="en-US" dirty="0"/>
                  </a:p>
                  <a:p>
                    <a:endParaRPr lang="en-US" dirty="0" smtClean="0"/>
                  </a:p>
                  <a:p>
                    <a:endParaRPr lang="en-US" dirty="0"/>
                  </a:p>
                  <a:p>
                    <a:endParaRPr lang="en-US" dirty="0" smtClean="0"/>
                  </a:p>
                  <a:p>
                    <a:endParaRPr lang="en-US" dirty="0"/>
                  </a:p>
                  <a:p>
                    <a:r>
                      <a:rPr lang="en-US" dirty="0" smtClean="0"/>
                      <a:t>  </a:t>
                    </a:r>
                  </a:p>
                  <a:p>
                    <a:r>
                      <a:rPr lang="en-US" dirty="0" smtClean="0"/>
                      <a:t>          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062" y="3015214"/>
                    <a:ext cx="7658658" cy="415403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73" t="-9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4" name="Object 13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215378912"/>
                      </p:ext>
                    </p:extLst>
                  </p:nvPr>
                </p:nvGraphicFramePr>
                <p:xfrm>
                  <a:off x="3124200" y="3431709"/>
                  <a:ext cx="2098417" cy="48185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44587" name="Equation" r:id="rId4" imgW="1714320" imgH="393480" progId="Equation.DSMT4">
                          <p:embed/>
                        </p:oleObj>
                      </mc:Choice>
                      <mc:Fallback>
                        <p:oleObj name="Equation" r:id="rId4" imgW="1714320" imgH="393480" progId="Equation.DSMT4">
                          <p:embed/>
                          <p:pic>
                            <p:nvPicPr>
                              <p:cNvPr id="14" name="Object 13"/>
                              <p:cNvPicPr/>
                              <p:nvPr/>
                            </p:nvPicPr>
                            <p:blipFill>
                              <a:blip r:embed="rId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24200" y="3431709"/>
                                <a:ext cx="2098417" cy="48185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4" name="Object 13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215378912"/>
                      </p:ext>
                    </p:extLst>
                  </p:nvPr>
                </p:nvGraphicFramePr>
                <p:xfrm>
                  <a:off x="3124200" y="3431709"/>
                  <a:ext cx="2098417" cy="481859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44471" name="Equation" r:id="rId6" imgW="1714320" imgH="393480" progId="Equation.DSMT4">
                          <p:embed/>
                        </p:oleObj>
                      </mc:Choice>
                      <mc:Fallback>
                        <p:oleObj name="Equation" r:id="rId6" imgW="1714320" imgH="393480" progId="Equation.DSMT4">
                          <p:embed/>
                          <p:pic>
                            <p:nvPicPr>
                              <p:cNvPr id="14" name="Object 13"/>
                              <p:cNvPicPr/>
                              <p:nvPr/>
                            </p:nvPicPr>
                            <p:blipFill>
                              <a:blip r:embed="rId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24200" y="3431709"/>
                                <a:ext cx="2098417" cy="48185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6" name="Object 1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52462749"/>
                    </p:ext>
                  </p:extLst>
                </p:nvPr>
              </p:nvGraphicFramePr>
              <p:xfrm>
                <a:off x="886706" y="5208406"/>
                <a:ext cx="5316951" cy="51587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4588" name="Equation" r:id="rId8" imgW="4063680" imgH="393480" progId="Equation.DSMT4">
                        <p:embed/>
                      </p:oleObj>
                    </mc:Choice>
                    <mc:Fallback>
                      <p:oleObj name="Equation" r:id="rId8" imgW="4063680" imgH="393480" progId="Equation.DSMT4">
                        <p:embed/>
                        <p:pic>
                          <p:nvPicPr>
                            <p:cNvPr id="17" name="Object 16"/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86706" y="5208406"/>
                              <a:ext cx="5316951" cy="51587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6" name="Object 1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52462749"/>
                    </p:ext>
                  </p:extLst>
                </p:nvPr>
              </p:nvGraphicFramePr>
              <p:xfrm>
                <a:off x="886706" y="5208406"/>
                <a:ext cx="5316951" cy="51587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4472" name="Equation" r:id="rId10" imgW="4063680" imgH="393480" progId="Equation.DSMT4">
                        <p:embed/>
                      </p:oleObj>
                    </mc:Choice>
                    <mc:Fallback>
                      <p:oleObj name="Equation" r:id="rId10" imgW="4063680" imgH="393480" progId="Equation.DSMT4">
                        <p:embed/>
                        <p:pic>
                          <p:nvPicPr>
                            <p:cNvPr id="17" name="Object 16"/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86706" y="5208406"/>
                              <a:ext cx="5316951" cy="51587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7" name="Object 1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99684471"/>
                    </p:ext>
                  </p:extLst>
                </p:nvPr>
              </p:nvGraphicFramePr>
              <p:xfrm>
                <a:off x="873037" y="5841197"/>
                <a:ext cx="6971025" cy="56250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4589" name="Equation" r:id="rId12" imgW="4838400" imgH="419040" progId="Equation.DSMT4">
                        <p:embed/>
                      </p:oleObj>
                    </mc:Choice>
                    <mc:Fallback>
                      <p:oleObj name="Equation" r:id="rId12" imgW="4838400" imgH="419040" progId="Equation.DSMT4">
                        <p:embed/>
                        <p:pic>
                          <p:nvPicPr>
                            <p:cNvPr id="18" name="Object 17"/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3037" y="5841197"/>
                              <a:ext cx="6971025" cy="56250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7" name="Object 1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99684471"/>
                    </p:ext>
                  </p:extLst>
                </p:nvPr>
              </p:nvGraphicFramePr>
              <p:xfrm>
                <a:off x="873037" y="5841197"/>
                <a:ext cx="6971025" cy="562509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4473" name="Equation" r:id="rId14" imgW="4838400" imgH="419040" progId="Equation.DSMT4">
                        <p:embed/>
                      </p:oleObj>
                    </mc:Choice>
                    <mc:Fallback>
                      <p:oleObj name="Equation" r:id="rId14" imgW="4838400" imgH="419040" progId="Equation.DSMT4">
                        <p:embed/>
                        <p:pic>
                          <p:nvPicPr>
                            <p:cNvPr id="18" name="Object 17"/>
                            <p:cNvPicPr/>
                            <p:nvPr/>
                          </p:nvPicPr>
                          <p:blipFill>
                            <a:blip r:embed="rId1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73037" y="5841197"/>
                              <a:ext cx="6971025" cy="56250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8" name="Object 1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58422143"/>
                    </p:ext>
                  </p:extLst>
                </p:nvPr>
              </p:nvGraphicFramePr>
              <p:xfrm>
                <a:off x="5017149" y="3096935"/>
                <a:ext cx="230337" cy="27640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4590" name="Equation" r:id="rId16" imgW="190440" imgH="228600" progId="Equation.DSMT4">
                        <p:embed/>
                      </p:oleObj>
                    </mc:Choice>
                    <mc:Fallback>
                      <p:oleObj name="Equation" r:id="rId16" imgW="190440" imgH="228600" progId="Equation.DSMT4">
                        <p:embed/>
                        <p:pic>
                          <p:nvPicPr>
                            <p:cNvPr id="15" name="Object 14"/>
                            <p:cNvPicPr/>
                            <p:nvPr/>
                          </p:nvPicPr>
                          <p:blipFill>
                            <a:blip r:embed="rId1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017149" y="3096935"/>
                              <a:ext cx="230337" cy="27640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8" name="Object 1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58422143"/>
                    </p:ext>
                  </p:extLst>
                </p:nvPr>
              </p:nvGraphicFramePr>
              <p:xfrm>
                <a:off x="5017149" y="3096935"/>
                <a:ext cx="230337" cy="27640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4474" name="Equation" r:id="rId18" imgW="190440" imgH="228600" progId="Equation.DSMT4">
                        <p:embed/>
                      </p:oleObj>
                    </mc:Choice>
                    <mc:Fallback>
                      <p:oleObj name="Equation" r:id="rId18" imgW="190440" imgH="228600" progId="Equation.DSMT4">
                        <p:embed/>
                        <p:pic>
                          <p:nvPicPr>
                            <p:cNvPr id="15" name="Object 14"/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017149" y="3096935"/>
                              <a:ext cx="230337" cy="27640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sp>
        <p:nvSpPr>
          <p:cNvPr id="4" name="TextBox 3"/>
          <p:cNvSpPr txBox="1"/>
          <p:nvPr/>
        </p:nvSpPr>
        <p:spPr>
          <a:xfrm>
            <a:off x="1828800" y="2790347"/>
            <a:ext cx="4998484" cy="461665"/>
          </a:xfrm>
          <a:prstGeom prst="rect">
            <a:avLst/>
          </a:prstGeom>
          <a:solidFill>
            <a:schemeClr val="accent6">
              <a:lumMod val="40000"/>
              <a:lumOff val="60000"/>
              <a:alpha val="4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Sample mean is also a random 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2334985" y="3534"/>
            <a:ext cx="4474029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rgbClr val="0066FF"/>
                </a:solidFill>
              </a:rPr>
              <a:t>Sampling distribution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117763" name="Line 3"/>
          <p:cNvSpPr>
            <a:spLocks noChangeShapeType="1"/>
          </p:cNvSpPr>
          <p:nvPr/>
        </p:nvSpPr>
        <p:spPr bwMode="auto">
          <a:xfrm flipV="1">
            <a:off x="1621971" y="974626"/>
            <a:ext cx="6302829" cy="2259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7766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2" y="1106381"/>
            <a:ext cx="90805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7C0AA-1C1D-4617-BF40-F3A0557BB038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82</a:t>
            </a:fld>
            <a:endParaRPr lang="en-US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866775" y="1962044"/>
            <a:ext cx="7610475" cy="4514956"/>
            <a:chOff x="695325" y="2803872"/>
            <a:chExt cx="4572000" cy="2770742"/>
          </a:xfrm>
        </p:grpSpPr>
        <p:grpSp>
          <p:nvGrpSpPr>
            <p:cNvPr id="8" name="Group 7"/>
            <p:cNvGrpSpPr/>
            <p:nvPr/>
          </p:nvGrpSpPr>
          <p:grpSpPr>
            <a:xfrm>
              <a:off x="695325" y="2803872"/>
              <a:ext cx="4572000" cy="2649603"/>
              <a:chOff x="304800" y="2666942"/>
              <a:chExt cx="4572000" cy="2649603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304800" y="2666942"/>
                <a:ext cx="4572000" cy="2649603"/>
                <a:chOff x="533400" y="2684397"/>
                <a:chExt cx="3200400" cy="2103120"/>
              </a:xfrm>
            </p:grpSpPr>
            <p:pic>
              <p:nvPicPr>
                <p:cNvPr id="13" name="Picture 7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73" t="1165" r="18148" b="24181"/>
                <a:stretch/>
              </p:blipFill>
              <p:spPr bwMode="auto">
                <a:xfrm>
                  <a:off x="533400" y="2684397"/>
                  <a:ext cx="3200400" cy="21031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" name="Oval 13"/>
                <p:cNvSpPr/>
                <p:nvPr/>
              </p:nvSpPr>
              <p:spPr>
                <a:xfrm>
                  <a:off x="1371600" y="356616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2499360" y="4319368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2362200" y="4269544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2057400" y="414704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524000" y="3733800"/>
                  <a:ext cx="91440" cy="9144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371600" y="4500463"/>
                  <a:ext cx="91440" cy="9144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1524000" y="4495487"/>
                  <a:ext cx="91440" cy="9144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2047554" y="4495487"/>
                  <a:ext cx="91440" cy="9144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2357276" y="4495487"/>
                  <a:ext cx="91440" cy="9144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2499829" y="4495487"/>
                  <a:ext cx="91440" cy="9144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" name="Straight Connector 4"/>
              <p:cNvCxnSpPr/>
              <p:nvPr/>
            </p:nvCxnSpPr>
            <p:spPr>
              <a:xfrm flipV="1">
                <a:off x="2334985" y="3429000"/>
                <a:ext cx="0" cy="1577233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/>
              <p:cNvSpPr txBox="1"/>
              <p:nvPr/>
            </p:nvSpPr>
            <p:spPr>
              <a:xfrm>
                <a:off x="2099522" y="3140567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C00000"/>
                    </a:solidFill>
                  </a:rPr>
                  <a:t>2000</a:t>
                </a:r>
                <a:endParaRPr lang="en-US" b="1" dirty="0">
                  <a:solidFill>
                    <a:srgbClr val="C00000"/>
                  </a:solidFill>
                </a:endParaRPr>
              </a:p>
            </p:txBody>
          </p:sp>
        </p:grpSp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58567198"/>
                </p:ext>
              </p:extLst>
            </p:nvPr>
          </p:nvGraphicFramePr>
          <p:xfrm>
            <a:off x="2541230" y="5200763"/>
            <a:ext cx="348927" cy="3738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79" name="Equation" r:id="rId5" imgW="177480" imgH="190440" progId="Equation.DSMT4">
                    <p:embed/>
                  </p:oleObj>
                </mc:Choice>
                <mc:Fallback>
                  <p:oleObj name="Equation" r:id="rId5" imgW="177480" imgH="1904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541230" y="5200763"/>
                          <a:ext cx="348927" cy="3738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742" y="3055158"/>
            <a:ext cx="3515310" cy="3055881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4810872" y="2132443"/>
            <a:ext cx="3856878" cy="824861"/>
            <a:chOff x="3695700" y="2445906"/>
            <a:chExt cx="4876799" cy="1220118"/>
          </a:xfrm>
        </p:grpSpPr>
        <p:grpSp>
          <p:nvGrpSpPr>
            <p:cNvPr id="45" name="Group 44"/>
            <p:cNvGrpSpPr/>
            <p:nvPr/>
          </p:nvGrpSpPr>
          <p:grpSpPr>
            <a:xfrm>
              <a:off x="3695700" y="2523024"/>
              <a:ext cx="1371600" cy="1143000"/>
              <a:chOff x="5486400" y="2819400"/>
              <a:chExt cx="1371600" cy="114300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>
                <a:off x="5486400" y="2819400"/>
                <a:ext cx="1371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6858000" y="2819400"/>
                <a:ext cx="0" cy="1143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5486400" y="3962400"/>
                <a:ext cx="1371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5509846" y="3124200"/>
                <a:ext cx="0" cy="8382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5509846" y="3124200"/>
                <a:ext cx="990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6500446" y="3124200"/>
                <a:ext cx="0" cy="609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5738446" y="3751385"/>
                <a:ext cx="762000" cy="29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7200899" y="2522235"/>
              <a:ext cx="1371600" cy="1143000"/>
              <a:chOff x="5486400" y="2819400"/>
              <a:chExt cx="1371600" cy="1143000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5486400" y="2819400"/>
                <a:ext cx="1371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6858000" y="2819400"/>
                <a:ext cx="0" cy="1143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5486400" y="3962400"/>
                <a:ext cx="1371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5509846" y="3124200"/>
                <a:ext cx="0" cy="8382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5509846" y="3124200"/>
                <a:ext cx="990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6500446" y="3124200"/>
                <a:ext cx="0" cy="609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5738446" y="3751385"/>
                <a:ext cx="762000" cy="29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5448300" y="2522235"/>
              <a:ext cx="1371600" cy="1143000"/>
              <a:chOff x="5486400" y="2819400"/>
              <a:chExt cx="1371600" cy="1143000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5486400" y="2819400"/>
                <a:ext cx="1371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6858000" y="2819400"/>
                <a:ext cx="0" cy="1143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5486400" y="3962400"/>
                <a:ext cx="1371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5509846" y="3124200"/>
                <a:ext cx="0" cy="8382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509846" y="3124200"/>
                <a:ext cx="9906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6500446" y="3124200"/>
                <a:ext cx="0" cy="609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V="1">
                <a:off x="5738446" y="3751385"/>
                <a:ext cx="762000" cy="29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>
            <a:xfrm>
              <a:off x="3977056" y="2445906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742396" y="29689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539241" y="2764603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350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2286000" y="-76199"/>
            <a:ext cx="4800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600" dirty="0">
                <a:solidFill>
                  <a:srgbClr val="6666FF"/>
                </a:solidFill>
              </a:rPr>
              <a:t>Central Limit Theorem</a:t>
            </a:r>
          </a:p>
        </p:txBody>
      </p:sp>
      <p:sp>
        <p:nvSpPr>
          <p:cNvPr id="118787" name="Line 3"/>
          <p:cNvSpPr>
            <a:spLocks noChangeShapeType="1"/>
          </p:cNvSpPr>
          <p:nvPr/>
        </p:nvSpPr>
        <p:spPr bwMode="auto">
          <a:xfrm>
            <a:off x="1638300" y="914400"/>
            <a:ext cx="5638800" cy="47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C546C-CDA8-402A-94E9-FDCBA4A73ACE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83</a:t>
            </a:fld>
            <a:endParaRPr lang="en-U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11997" y="2438400"/>
                <a:ext cx="7540847" cy="177638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56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If we are sampling from a population that has an </a:t>
                </a:r>
                <a:r>
                  <a:rPr lang="en-US" b="1" u="sng" dirty="0" smtClean="0">
                    <a:solidFill>
                      <a:srgbClr val="C00000"/>
                    </a:solidFill>
                  </a:rPr>
                  <a:t>unknown </a:t>
                </a:r>
              </a:p>
              <a:p>
                <a:r>
                  <a:rPr lang="en-US" b="1" u="sng" dirty="0" smtClean="0">
                    <a:solidFill>
                      <a:srgbClr val="C00000"/>
                    </a:solidFill>
                  </a:rPr>
                  <a:t>probability </a:t>
                </a:r>
                <a:r>
                  <a:rPr lang="en-US" b="1" u="sng" dirty="0" smtClean="0">
                    <a:solidFill>
                      <a:srgbClr val="C00000"/>
                    </a:solidFill>
                  </a:rPr>
                  <a:t>distribution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whose mean is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and variance is </a:t>
                </a:r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 smtClean="0"/>
                  <a:t>the probability distribution of the </a:t>
                </a:r>
                <a:r>
                  <a:rPr lang="en-US" dirty="0" smtClean="0"/>
                  <a:t>sample </a:t>
                </a:r>
                <a:r>
                  <a:rPr lang="en-US" dirty="0" smtClean="0"/>
                  <a:t>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is </a:t>
                </a:r>
              </a:p>
              <a:p>
                <a:r>
                  <a:rPr lang="en-US" dirty="0" smtClean="0"/>
                  <a:t>approximately </a:t>
                </a:r>
                <a:r>
                  <a:rPr lang="en-US" dirty="0" smtClean="0"/>
                  <a:t>normal with mean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>
                    <a:ea typeface="Cambria Math" panose="02040503050406030204" pitchFamily="18" charset="0"/>
                  </a:rPr>
                  <a:t> </a:t>
                </a:r>
                <a:r>
                  <a:rPr lang="en-US" dirty="0" smtClean="0"/>
                  <a:t>and </a:t>
                </a:r>
                <a:r>
                  <a:rPr lang="en-US" dirty="0" smtClean="0"/>
                  <a:t>variance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997" y="2438400"/>
                <a:ext cx="7540847" cy="1776384"/>
              </a:xfrm>
              <a:prstGeom prst="rect">
                <a:avLst/>
              </a:prstGeom>
              <a:blipFill>
                <a:blip r:embed="rId2"/>
                <a:stretch>
                  <a:fillRect l="-1293" t="-2749" r="-243" b="-2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BBE4-1104-419B-8A55-3B7287EAB6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84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2"/>
              <p:cNvSpPr>
                <a:spLocks noChangeArrowheads="1"/>
              </p:cNvSpPr>
              <p:nvPr/>
            </p:nvSpPr>
            <p:spPr bwMode="auto">
              <a:xfrm>
                <a:off x="381001" y="230787"/>
                <a:ext cx="8762999" cy="1143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3600" b="1" dirty="0" smtClean="0">
                    <a:solidFill>
                      <a:srgbClr val="0066FF"/>
                    </a:solidFill>
                  </a:rPr>
                  <a:t>Distribution of </a:t>
                </a:r>
                <a14:m>
                  <m:oMath xmlns:m="http://schemas.openxmlformats.org/officeDocument/2006/math">
                    <m:r>
                      <a:rPr lang="en-US" altLang="en-US" sz="3600" b="1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en-US" sz="3600" b="1" dirty="0" smtClean="0">
                    <a:solidFill>
                      <a:srgbClr val="0066FF"/>
                    </a:solidFill>
                  </a:rPr>
                  <a:t> vs. its sampling distribution</a:t>
                </a:r>
                <a:endParaRPr lang="en-US" altLang="en-US" sz="3600" b="1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6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1" y="230787"/>
                <a:ext cx="8762999" cy="1143000"/>
              </a:xfrm>
              <a:prstGeom prst="rect">
                <a:avLst/>
              </a:prstGeom>
              <a:blipFill>
                <a:blip r:embed="rId3"/>
                <a:stretch>
                  <a:fillRect t="-10695" b="-2192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ine 3"/>
          <p:cNvSpPr>
            <a:spLocks noChangeShapeType="1"/>
          </p:cNvSpPr>
          <p:nvPr/>
        </p:nvSpPr>
        <p:spPr bwMode="auto">
          <a:xfrm flipV="1">
            <a:off x="1752600" y="1488087"/>
            <a:ext cx="6302829" cy="2259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867400" y="2057400"/>
                <a:ext cx="278448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=2000;</m:t>
                      </m:r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=2828</m:t>
                      </m:r>
                    </m:oMath>
                  </m:oMathPara>
                </a14:m>
                <a:endParaRPr lang="en-US" b="0" dirty="0" smtClean="0">
                  <a:solidFill>
                    <a:srgbClr val="3333FF"/>
                  </a:solidFill>
                </a:endParaRPr>
              </a:p>
              <a:p>
                <a:r>
                  <a:rPr lang="en-US" b="0" dirty="0" smtClean="0">
                    <a:solidFill>
                      <a:srgbClr val="3333FF"/>
                    </a:solidFill>
                  </a:rPr>
                  <a:t>Exponential decay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2057400"/>
                <a:ext cx="2784480" cy="738664"/>
              </a:xfrm>
              <a:prstGeom prst="rect">
                <a:avLst/>
              </a:prstGeom>
              <a:blipFill>
                <a:blip r:embed="rId4"/>
                <a:stretch>
                  <a:fillRect l="-6798" r="-1316" b="-23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43617" y="3581400"/>
                <a:ext cx="3400384" cy="2117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u="sng" dirty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Sample mean is obtained</a:t>
                </a:r>
              </a:p>
              <a:p>
                <a:r>
                  <a:rPr lang="en-US" sz="2000" u="sng" dirty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with 40 observations.</a:t>
                </a:r>
                <a:endParaRPr lang="en-US" sz="2000" b="0" u="sng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=2000;</m:t>
                      </m:r>
                    </m:oMath>
                  </m:oMathPara>
                </a14:m>
                <a:endParaRPr lang="en-US" b="0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2828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40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=447</m:t>
                      </m:r>
                    </m:oMath>
                  </m:oMathPara>
                </a14:m>
                <a:endParaRPr lang="en-US" b="0" dirty="0" smtClean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Normal distribution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617" y="3581400"/>
                <a:ext cx="3400384" cy="2117183"/>
              </a:xfrm>
              <a:prstGeom prst="rect">
                <a:avLst/>
              </a:prstGeom>
              <a:blipFill>
                <a:blip r:embed="rId5"/>
                <a:stretch>
                  <a:fillRect l="-5376" t="-3746" b="-7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72411"/>
            <a:ext cx="6172200" cy="521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8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BBE4-1104-419B-8A55-3B7287EAB6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85</a:t>
            </a:fld>
            <a:endParaRPr lang="en-US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5800" y="-76199"/>
            <a:ext cx="754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600" dirty="0">
                <a:solidFill>
                  <a:srgbClr val="6666FF"/>
                </a:solidFill>
              </a:rPr>
              <a:t>Central Limit </a:t>
            </a:r>
            <a:r>
              <a:rPr lang="en-US" altLang="en-US" sz="3600" dirty="0" smtClean="0">
                <a:solidFill>
                  <a:srgbClr val="6666FF"/>
                </a:solidFill>
              </a:rPr>
              <a:t>Theorem: Example</a:t>
            </a:r>
            <a:endParaRPr lang="en-US" altLang="en-US" sz="3600" dirty="0">
              <a:solidFill>
                <a:srgbClr val="6666FF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1638300" y="914400"/>
            <a:ext cx="5638800" cy="47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05000" y="1447800"/>
            <a:ext cx="685800" cy="464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057400" y="2514600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57400" y="5410200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905000" y="2057400"/>
            <a:ext cx="685800" cy="4038600"/>
          </a:xfrm>
          <a:prstGeom prst="rect">
            <a:avLst/>
          </a:prstGeom>
          <a:solidFill>
            <a:schemeClr val="accent2">
              <a:lumMod val="40000"/>
              <a:lumOff val="60000"/>
              <a:alpha val="4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33600" y="2427774"/>
            <a:ext cx="152400" cy="152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133600" y="3962400"/>
            <a:ext cx="152400" cy="152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18946" y="5334000"/>
            <a:ext cx="152400" cy="152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981200" y="5948362"/>
            <a:ext cx="152400" cy="152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09800" y="5937736"/>
            <a:ext cx="152400" cy="152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151184" y="3745520"/>
            <a:ext cx="0" cy="228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268416" y="3804136"/>
            <a:ext cx="0" cy="152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212732" y="3786552"/>
            <a:ext cx="0" cy="1524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154120" y="2201008"/>
            <a:ext cx="0" cy="228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271352" y="2259624"/>
            <a:ext cx="0" cy="152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215668" y="2242040"/>
            <a:ext cx="0" cy="1524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133600" y="5117120"/>
            <a:ext cx="0" cy="228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250832" y="5175736"/>
            <a:ext cx="0" cy="152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195148" y="5158152"/>
            <a:ext cx="0" cy="1524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586" name="Picture 2" descr="Image result for stopw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57400"/>
            <a:ext cx="753208" cy="75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mage result for stopw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951532"/>
            <a:ext cx="753208" cy="75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581400" y="1303110"/>
                <a:ext cx="5463740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 smtClean="0"/>
                  <a:t> is random variable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 smtClean="0"/>
                  <a:t> s and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. 40 such experiments have been </a:t>
                </a:r>
              </a:p>
              <a:p>
                <a:r>
                  <a:rPr lang="en-US" dirty="0"/>
                  <a:t>c</a:t>
                </a:r>
                <a:r>
                  <a:rPr lang="en-US" dirty="0" smtClean="0"/>
                  <a:t>arried out.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What is the probability that the average</a:t>
                </a:r>
              </a:p>
              <a:p>
                <a:r>
                  <a:rPr lang="en-US" dirty="0"/>
                  <a:t>o</a:t>
                </a:r>
                <a:r>
                  <a:rPr lang="en-US" dirty="0" smtClean="0"/>
                  <a:t>btained from those 40 experiments will</a:t>
                </a:r>
              </a:p>
              <a:p>
                <a:r>
                  <a:rPr lang="en-US" dirty="0"/>
                  <a:t>e</a:t>
                </a:r>
                <a:r>
                  <a:rPr lang="en-US" dirty="0" smtClean="0"/>
                  <a:t>xceed 20.1 s? </a:t>
                </a:r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1303110"/>
                <a:ext cx="5463740" cy="2677656"/>
              </a:xfrm>
              <a:prstGeom prst="rect">
                <a:avLst/>
              </a:prstGeom>
              <a:blipFill>
                <a:blip r:embed="rId3"/>
                <a:stretch>
                  <a:fillRect l="-1786" t="-1822" r="-781" b="-4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24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BBE4-1104-419B-8A55-3B7287EAB6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86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19200"/>
            <a:ext cx="5380424" cy="4813301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85800" y="-76199"/>
            <a:ext cx="754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600" dirty="0">
                <a:solidFill>
                  <a:srgbClr val="6666FF"/>
                </a:solidFill>
              </a:rPr>
              <a:t>Central Limit </a:t>
            </a:r>
            <a:r>
              <a:rPr lang="en-US" altLang="en-US" sz="3600" dirty="0" smtClean="0">
                <a:solidFill>
                  <a:srgbClr val="6666FF"/>
                </a:solidFill>
              </a:rPr>
              <a:t>Theorem: distributions</a:t>
            </a:r>
            <a:endParaRPr lang="en-US" altLang="en-US" sz="3600" dirty="0">
              <a:solidFill>
                <a:srgbClr val="6666FF"/>
              </a:solidFill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1638300" y="914400"/>
            <a:ext cx="5638800" cy="47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1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BBE4-1104-419B-8A55-3B7287EAB6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87</a:t>
            </a:fld>
            <a:endParaRPr lang="en-US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685800" y="1248658"/>
            <a:ext cx="8095486" cy="1938992"/>
            <a:chOff x="723900" y="3407689"/>
            <a:chExt cx="8095486" cy="1938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23900" y="3407689"/>
                  <a:ext cx="8095486" cy="19389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Assume a sample of 40 observations is drawn from a population</a:t>
                  </a:r>
                </a:p>
                <a:p>
                  <a:r>
                    <a:rPr lang="en-US" dirty="0" smtClean="0"/>
                    <a:t>with mean 20 and variance 2. Compute:</a:t>
                  </a:r>
                </a:p>
                <a:p>
                  <a:pPr marL="457200" indent="-457200">
                    <a:buFont typeface="+mj-lt"/>
                    <a:buAutoNum type="alphaLcParenR"/>
                  </a:pPr>
                  <a:r>
                    <a:rPr lang="en-US" dirty="0" smtClean="0"/>
                    <a:t>Mean and variance of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a14:m>
                  <a:r>
                    <a:rPr lang="en-US" dirty="0" smtClean="0"/>
                    <a:t> and plot the pdf for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a14:m>
                  <a:r>
                    <a:rPr lang="en-US" dirty="0" smtClean="0"/>
                    <a:t> </a:t>
                  </a:r>
                </a:p>
                <a:p>
                  <a:r>
                    <a:rPr lang="en-US" dirty="0" smtClean="0"/>
                    <a:t>b)   </a:t>
                  </a:r>
                </a:p>
                <a:p>
                  <a:r>
                    <a:rPr lang="en-US" dirty="0" smtClean="0"/>
                    <a:t>  </a:t>
                  </a: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900" y="3407689"/>
                  <a:ext cx="8095486" cy="1938992"/>
                </a:xfrm>
                <a:prstGeom prst="rect">
                  <a:avLst/>
                </a:prstGeom>
                <a:blipFill>
                  <a:blip r:embed="rId3"/>
                  <a:stretch>
                    <a:fillRect l="-1206" t="-2516" r="-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Object 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88762913"/>
                    </p:ext>
                  </p:extLst>
                </p:nvPr>
              </p:nvGraphicFramePr>
              <p:xfrm>
                <a:off x="1212850" y="4561851"/>
                <a:ext cx="2832100" cy="39528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6397" name="Equation" r:id="rId4" imgW="1638000" imgH="228600" progId="Equation.DSMT4">
                        <p:embed/>
                      </p:oleObj>
                    </mc:Choice>
                    <mc:Fallback>
                      <p:oleObj name="Equation" r:id="rId4" imgW="1638000" imgH="228600" progId="Equation.DSMT4">
                        <p:embed/>
                        <p:pic>
                          <p:nvPicPr>
                            <p:cNvPr id="12" name="Object 11"/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12850" y="4561851"/>
                              <a:ext cx="2832100" cy="39528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8" name="Object 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87818772"/>
                    </p:ext>
                  </p:extLst>
                </p:nvPr>
              </p:nvGraphicFramePr>
              <p:xfrm>
                <a:off x="1212850" y="4561851"/>
                <a:ext cx="2832100" cy="39528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6384" name="Equation" r:id="rId6" imgW="1638000" imgH="228600" progId="Equation.DSMT4">
                        <p:embed/>
                      </p:oleObj>
                    </mc:Choice>
                    <mc:Fallback>
                      <p:oleObj name="Equation" r:id="rId6" imgW="1638000" imgH="228600" progId="Equation.DSMT4">
                        <p:embed/>
                        <p:pic>
                          <p:nvPicPr>
                            <p:cNvPr id="12" name="Object 11"/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12850" y="4561851"/>
                              <a:ext cx="2832100" cy="39528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685800" y="-76199"/>
            <a:ext cx="754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600" dirty="0">
                <a:solidFill>
                  <a:srgbClr val="6666FF"/>
                </a:solidFill>
              </a:rPr>
              <a:t>Central Limit </a:t>
            </a:r>
            <a:r>
              <a:rPr lang="en-US" altLang="en-US" sz="3600" dirty="0" smtClean="0">
                <a:solidFill>
                  <a:srgbClr val="6666FF"/>
                </a:solidFill>
              </a:rPr>
              <a:t>Theorem: Example</a:t>
            </a:r>
            <a:endParaRPr lang="en-US" altLang="en-US" sz="3600" dirty="0">
              <a:solidFill>
                <a:srgbClr val="6666FF"/>
              </a:solidFill>
            </a:endParaRPr>
          </a:p>
        </p:txBody>
      </p:sp>
      <p:sp>
        <p:nvSpPr>
          <p:cNvPr id="10" name="Line 3"/>
          <p:cNvSpPr>
            <a:spLocks noChangeShapeType="1"/>
          </p:cNvSpPr>
          <p:nvPr/>
        </p:nvSpPr>
        <p:spPr bwMode="auto">
          <a:xfrm>
            <a:off x="1638300" y="914400"/>
            <a:ext cx="5638800" cy="47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98174" y="3054236"/>
                <a:ext cx="637892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 and 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.  </a:t>
                </a:r>
              </a:p>
              <a:p>
                <a:r>
                  <a:rPr lang="en-US" dirty="0" smtClean="0"/>
                  <a:t>We also know, according to Central </a:t>
                </a:r>
                <a:r>
                  <a:rPr lang="en-US" dirty="0"/>
                  <a:t>limit theorem</a:t>
                </a:r>
                <a:r>
                  <a:rPr lang="en-US" dirty="0" smtClean="0"/>
                  <a:t>,</a:t>
                </a:r>
              </a:p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 smtClean="0"/>
                  <a:t> is normally distributed.  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74" y="3054236"/>
                <a:ext cx="6378926" cy="1569660"/>
              </a:xfrm>
              <a:prstGeom prst="rect">
                <a:avLst/>
              </a:prstGeom>
              <a:blipFill>
                <a:blip r:embed="rId8"/>
                <a:stretch>
                  <a:fillRect l="-1433" t="-3101" r="-478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98174" y="4740291"/>
                <a:ext cx="4335418" cy="1355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=40;</m:t>
                    </m:r>
                  </m:oMath>
                </a14:m>
                <a:r>
                  <a:rPr lang="en-US" b="0" i="0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 smtClean="0"/>
                  <a:t> and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=0.2236</m:t>
                    </m:r>
                  </m:oMath>
                </a14:m>
                <a:r>
                  <a:rPr lang="en-US" dirty="0" smtClean="0"/>
                  <a:t>.  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74" y="4740291"/>
                <a:ext cx="4335418" cy="1355628"/>
              </a:xfrm>
              <a:prstGeom prst="rect">
                <a:avLst/>
              </a:prstGeom>
              <a:blipFill>
                <a:blip r:embed="rId9"/>
                <a:stretch>
                  <a:fillRect l="-281" r="-1264" b="-3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3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BBE4-1104-419B-8A55-3B7287EAB635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88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17805"/>
            <a:ext cx="6028571" cy="5161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2"/>
              <p:cNvSpPr>
                <a:spLocks noChangeArrowheads="1"/>
              </p:cNvSpPr>
              <p:nvPr/>
            </p:nvSpPr>
            <p:spPr bwMode="auto">
              <a:xfrm>
                <a:off x="2286000" y="-76199"/>
                <a:ext cx="4800600" cy="1143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3600" dirty="0" smtClean="0">
                    <a:solidFill>
                      <a:srgbClr val="6666FF"/>
                    </a:solidFill>
                  </a:rPr>
                  <a:t>    Distribution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en-US" sz="3600" i="1" smtClean="0">
                            <a:solidFill>
                              <a:srgbClr val="6666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3600" b="0" i="1" smtClean="0">
                            <a:solidFill>
                              <a:srgbClr val="6666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altLang="en-US" sz="3600" dirty="0">
                  <a:solidFill>
                    <a:srgbClr val="6666FF"/>
                  </a:solidFill>
                </a:endParaRPr>
              </a:p>
            </p:txBody>
          </p:sp>
        </mc:Choice>
        <mc:Fallback xmlns="">
          <p:sp>
            <p:nvSpPr>
              <p:cNvPr id="7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0" y="-76199"/>
                <a:ext cx="4800600" cy="1143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ine 3"/>
          <p:cNvSpPr>
            <a:spLocks noChangeShapeType="1"/>
          </p:cNvSpPr>
          <p:nvPr/>
        </p:nvSpPr>
        <p:spPr bwMode="auto">
          <a:xfrm>
            <a:off x="2514600" y="874425"/>
            <a:ext cx="37719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4423100"/>
              </p:ext>
            </p:extLst>
          </p:nvPr>
        </p:nvGraphicFramePr>
        <p:xfrm>
          <a:off x="5650523" y="1295400"/>
          <a:ext cx="336779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3" name="Equation" r:id="rId5" imgW="2019240" imgH="1143000" progId="Equation.DSMT4">
                  <p:embed/>
                </p:oleObj>
              </mc:Choice>
              <mc:Fallback>
                <p:oleObj name="Equation" r:id="rId5" imgW="2019240" imgH="11430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50523" y="1295400"/>
                        <a:ext cx="3367795" cy="19050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467280"/>
              </p:ext>
            </p:extLst>
          </p:nvPr>
        </p:nvGraphicFramePr>
        <p:xfrm>
          <a:off x="2117725" y="6111021"/>
          <a:ext cx="513715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4" name="Equation" r:id="rId7" imgW="2971800" imgH="228600" progId="Equation.DSMT4">
                  <p:embed/>
                </p:oleObj>
              </mc:Choice>
              <mc:Fallback>
                <p:oleObj name="Equation" r:id="rId7" imgW="297180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17725" y="6111021"/>
                        <a:ext cx="5137150" cy="39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823183"/>
              </p:ext>
            </p:extLst>
          </p:nvPr>
        </p:nvGraphicFramePr>
        <p:xfrm>
          <a:off x="370265" y="848047"/>
          <a:ext cx="283210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5" name="Equation" r:id="rId9" imgW="1638000" imgH="228600" progId="Equation.DSMT4">
                  <p:embed/>
                </p:oleObj>
              </mc:Choice>
              <mc:Fallback>
                <p:oleObj name="Equation" r:id="rId9" imgW="163800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0265" y="848047"/>
                        <a:ext cx="2832100" cy="39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441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0066FF"/>
                </a:solidFill>
              </a:rPr>
              <a:t> </a:t>
            </a:r>
            <a:r>
              <a:rPr lang="en-US" altLang="en-US" sz="3600" b="1" dirty="0" smtClean="0">
                <a:solidFill>
                  <a:srgbClr val="0066FF"/>
                </a:solidFill>
              </a:rPr>
              <a:t>                          Terminology -2 </a:t>
            </a:r>
            <a:endParaRPr lang="en-US" altLang="en-US" sz="3600" b="1" dirty="0">
              <a:solidFill>
                <a:srgbClr val="0066FF"/>
              </a:solidFill>
            </a:endParaRPr>
          </a:p>
        </p:txBody>
      </p:sp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2286000" y="990600"/>
            <a:ext cx="396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2400" y="1219200"/>
                <a:ext cx="8763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 smtClean="0"/>
              </a:p>
              <a:p>
                <a:r>
                  <a:rPr lang="en-US" sz="2000" b="1" dirty="0" smtClean="0">
                    <a:solidFill>
                      <a:srgbClr val="6666FF"/>
                    </a:solidFill>
                  </a:rPr>
                  <a:t>Event (E) : </a:t>
                </a:r>
                <a:r>
                  <a:rPr lang="en-US" sz="2000" u="sng" dirty="0" smtClean="0"/>
                  <a:t>Set</a:t>
                </a:r>
                <a:r>
                  <a:rPr lang="en-US" sz="2000" dirty="0" smtClean="0"/>
                  <a:t> of one or more outcomes that are of interest.</a:t>
                </a:r>
              </a:p>
              <a:p>
                <a:r>
                  <a:rPr lang="en-US" sz="2000" dirty="0" smtClean="0"/>
                  <a:t>Example: 1. A diamond is drawn (one outcome)</a:t>
                </a:r>
              </a:p>
              <a:p>
                <a:r>
                  <a:rPr lang="en-US" sz="2000" dirty="0" smtClean="0"/>
                  <a:t>                2. The resistivity is less than 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1.0E-1 (A set of outcomes)</a:t>
                </a:r>
              </a:p>
              <a:p>
                <a:endParaRPr lang="en-US" sz="2000" dirty="0">
                  <a:solidFill>
                    <a:srgbClr val="000000"/>
                  </a:solidFill>
                </a:endParaRPr>
              </a:p>
              <a:p>
                <a:r>
                  <a:rPr lang="en-US" sz="2000" b="1" dirty="0" smtClean="0">
                    <a:solidFill>
                      <a:srgbClr val="6666FF"/>
                    </a:solidFill>
                  </a:rPr>
                  <a:t>Probability of an event:</a:t>
                </a:r>
                <a:r>
                  <a:rPr lang="en-US" sz="2000" dirty="0" smtClean="0">
                    <a:solidFill>
                      <a:srgbClr val="6666FF"/>
                    </a:solidFill>
                  </a:rPr>
                  <a:t> </a:t>
                </a:r>
              </a:p>
              <a:p>
                <a:r>
                  <a:rPr lang="en-US" sz="2000" dirty="0" smtClean="0">
                    <a:solidFill>
                      <a:srgbClr val="000000"/>
                    </a:solidFill>
                  </a:rPr>
                  <a:t>Probability that a diamond is drawn: P(X=D)</a:t>
                </a:r>
              </a:p>
              <a:p>
                <a:endParaRPr lang="en-US" sz="2000" dirty="0" smtClean="0">
                  <a:solidFill>
                    <a:srgbClr val="000000"/>
                  </a:solidFill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</a:rPr>
                  <a:t>Probability that 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either a </a:t>
                </a:r>
                <a:r>
                  <a:rPr lang="en-US" sz="2000" dirty="0">
                    <a:solidFill>
                      <a:srgbClr val="000000"/>
                    </a:solidFill>
                  </a:rPr>
                  <a:t>diamond 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or a spade is </a:t>
                </a:r>
                <a:r>
                  <a:rPr lang="en-US" sz="2000" dirty="0">
                    <a:solidFill>
                      <a:srgbClr val="000000"/>
                    </a:solidFill>
                  </a:rPr>
                  <a:t>drawn: 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P(X</a:t>
                </a:r>
                <a:r>
                  <a:rPr lang="en-US" alt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</a:rPr>
                  <a:t>D, S})</a:t>
                </a:r>
              </a:p>
              <a:p>
                <a:endParaRPr lang="en-US" sz="2000" dirty="0">
                  <a:solidFill>
                    <a:srgbClr val="000000"/>
                  </a:solidFill>
                </a:endParaRPr>
              </a:p>
              <a:p>
                <a:r>
                  <a:rPr lang="en-US" sz="2000" dirty="0" smtClean="0">
                    <a:solidFill>
                      <a:srgbClr val="000000"/>
                    </a:solidFill>
                  </a:rPr>
                  <a:t>X=Number of heads in three subsequent tossing.</a:t>
                </a:r>
              </a:p>
              <a:p>
                <a:r>
                  <a:rPr lang="en-US" sz="2000" dirty="0" smtClean="0">
                    <a:solidFill>
                      <a:srgbClr val="000000"/>
                    </a:solidFill>
                  </a:rPr>
                  <a:t>Probability that X=0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219200"/>
                <a:ext cx="8763000" cy="3785652"/>
              </a:xfrm>
              <a:prstGeom prst="rect">
                <a:avLst/>
              </a:prstGeom>
              <a:blipFill>
                <a:blip r:embed="rId2"/>
                <a:stretch>
                  <a:fillRect l="-695" b="-1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79080" y="5107429"/>
            <a:ext cx="7109639" cy="83099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Many of those probabilities can be determined by using 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prior </a:t>
            </a:r>
            <a:r>
              <a:rPr lang="en-US" dirty="0">
                <a:solidFill>
                  <a:srgbClr val="000000"/>
                </a:solidFill>
              </a:rPr>
              <a:t>data or logical derivations. 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48DA4-54F0-49D6-B716-5B1D45E5DDC7}" type="datetime1">
              <a:rPr lang="en-US" altLang="en-US" smtClean="0"/>
              <a:t>1/30/2017</a:t>
            </a:fld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797AA-2C94-434A-8942-03AA746F6FBB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05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14978</TotalTime>
  <Words>2862</Words>
  <Application>Microsoft Office PowerPoint</Application>
  <PresentationFormat>On-screen Show (4:3)</PresentationFormat>
  <Paragraphs>765</Paragraphs>
  <Slides>88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98" baseType="lpstr">
      <vt:lpstr>ＭＳ Ｐゴシック</vt:lpstr>
      <vt:lpstr>Arial</vt:lpstr>
      <vt:lpstr>Calibri</vt:lpstr>
      <vt:lpstr>Cambria Math</vt:lpstr>
      <vt:lpstr>Times New Roman</vt:lpstr>
      <vt:lpstr>Times-Roman;Times-Bold</vt:lpstr>
      <vt:lpstr>Times-Roman;Times-Italic;Times-</vt:lpstr>
      <vt:lpstr>Default Design</vt:lpstr>
      <vt:lpstr>Equation</vt:lpstr>
      <vt:lpstr>MathType 6.0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CBS Consulting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Connie Borror</dc:creator>
  <cp:lastModifiedBy>Chakraborty, Jayanta</cp:lastModifiedBy>
  <cp:revision>472</cp:revision>
  <cp:lastPrinted>2017-01-25T14:34:59Z</cp:lastPrinted>
  <dcterms:created xsi:type="dcterms:W3CDTF">2010-12-28T02:07:58Z</dcterms:created>
  <dcterms:modified xsi:type="dcterms:W3CDTF">2017-01-30T14:44:23Z</dcterms:modified>
</cp:coreProperties>
</file>